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2" r:id="rId6"/>
    <p:sldId id="264" r:id="rId7"/>
    <p:sldId id="265" r:id="rId8"/>
    <p:sldId id="263" r:id="rId9"/>
    <p:sldId id="260" r:id="rId10"/>
    <p:sldId id="266" r:id="rId11"/>
    <p:sldId id="273" r:id="rId12"/>
    <p:sldId id="270" r:id="rId13"/>
    <p:sldId id="271" r:id="rId14"/>
    <p:sldId id="272" r:id="rId15"/>
    <p:sldId id="267" r:id="rId16"/>
    <p:sldId id="284" r:id="rId17"/>
    <p:sldId id="285" r:id="rId18"/>
    <p:sldId id="286" r:id="rId19"/>
    <p:sldId id="290" r:id="rId20"/>
    <p:sldId id="296" r:id="rId21"/>
    <p:sldId id="295" r:id="rId22"/>
    <p:sldId id="298" r:id="rId23"/>
    <p:sldId id="274" r:id="rId24"/>
    <p:sldId id="287" r:id="rId25"/>
    <p:sldId id="288" r:id="rId26"/>
    <p:sldId id="289" r:id="rId27"/>
    <p:sldId id="294" r:id="rId28"/>
    <p:sldId id="291" r:id="rId29"/>
    <p:sldId id="292" r:id="rId30"/>
    <p:sldId id="293" r:id="rId31"/>
    <p:sldId id="275" r:id="rId32"/>
    <p:sldId id="276" r:id="rId33"/>
    <p:sldId id="278" r:id="rId34"/>
    <p:sldId id="279" r:id="rId35"/>
    <p:sldId id="280" r:id="rId36"/>
    <p:sldId id="282" r:id="rId37"/>
    <p:sldId id="268" r:id="rId38"/>
    <p:sldId id="269" r:id="rId39"/>
    <p:sldId id="281" r:id="rId40"/>
    <p:sldId id="28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63" d="100"/>
          <a:sy n="63" d="100"/>
        </p:scale>
        <p:origin x="69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0D92-C85A-3166-1888-019C370697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2D85A7-AEEC-E5A2-24BC-16BB369281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120700-20DC-FA30-7E96-00AEA1B21EA0}"/>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8DDD4FAF-9E84-168C-1AF6-71FE1ADDE5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618F62-F056-87F4-C769-16FF3C2C7B66}"/>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3339405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4195E-BE21-0707-F167-AB94724B718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11B3CB-D4F4-43DA-3863-D8611FFC70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C4EFEE-DBE5-4E86-53BB-91CA12A67D0B}"/>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4308F8E5-98EA-49EF-27FC-936CFB348B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28846F-E63F-7D3B-3636-0BD603082BA1}"/>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96772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BC0A5F-8939-E714-3BE3-73E7F28A3B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AB026C-7116-E986-8556-CC83823FE9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4B3301-4AF7-A73E-1926-02627D73E29B}"/>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D0F50402-0A9E-805B-E11B-178C4FB02D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6DA4E3-5898-6E4D-659A-20B0110F99D5}"/>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3177065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3FFB-B3A5-492F-604D-5321F2BD6F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01A15C-FD9F-3D94-6724-B45BC6ED35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2BDF2F-3311-FCAF-96D3-110B950655B8}"/>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A20C810E-1AC5-AFF0-C062-A084C7F938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C253D7-FF0F-D2F6-3E92-2258E0FBC423}"/>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95569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154F-58EC-71E7-3DF2-124DDDF2A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22F33E-B1DD-FFCC-77FF-C0468FACC0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2B7B70-C1BB-03D0-ADD3-1D61900F215D}"/>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457F2BBD-47F3-91AB-9316-FA38A128B5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BA519E-A125-7779-CC92-3FA0385A57DC}"/>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116436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2D67-FE06-18A0-3C77-4770E559F2D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B037B0-3B69-9065-5A3E-9E08A23982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02A6DD-A362-3AA1-2C58-BC6D276E60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6395AAB-6054-941A-822C-27C46D625133}"/>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6" name="Footer Placeholder 5">
            <a:extLst>
              <a:ext uri="{FF2B5EF4-FFF2-40B4-BE49-F238E27FC236}">
                <a16:creationId xmlns:a16="http://schemas.microsoft.com/office/drawing/2014/main" id="{05A52F91-EDDF-79E1-AD11-99D8827464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BD1F45-7536-8762-61AB-60EEA5556421}"/>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606134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DE52-8C6A-CCED-4EE0-19D065C6F3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592331-A588-88E1-D99F-8BB7B4CE83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332A4D-CAAC-663F-BE85-F3DB9D27A5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30086D-FB0C-1701-ACEE-BE5F7B5E52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6FDE16-29E4-C36B-2320-8D383103C2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0331C6-D89A-6838-7AF0-E1606E742BEC}"/>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8" name="Footer Placeholder 7">
            <a:extLst>
              <a:ext uri="{FF2B5EF4-FFF2-40B4-BE49-F238E27FC236}">
                <a16:creationId xmlns:a16="http://schemas.microsoft.com/office/drawing/2014/main" id="{97EA758D-0900-8F24-9B40-9ACD467D53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0AE4559-09CE-C547-66C6-5D1AA04358CE}"/>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425292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4E75-8AEC-2EC4-04B9-0186C4D8313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B76A21-6E39-A086-2069-C48C330A8B99}"/>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4" name="Footer Placeholder 3">
            <a:extLst>
              <a:ext uri="{FF2B5EF4-FFF2-40B4-BE49-F238E27FC236}">
                <a16:creationId xmlns:a16="http://schemas.microsoft.com/office/drawing/2014/main" id="{0C21CC82-7FEC-1CDE-3CB9-81F81D2467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DAB0C43-055E-DF73-D6AF-48903FADAA9B}"/>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306255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F890B1-4997-BBC7-7FD4-D4654216D458}"/>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3" name="Footer Placeholder 2">
            <a:extLst>
              <a:ext uri="{FF2B5EF4-FFF2-40B4-BE49-F238E27FC236}">
                <a16:creationId xmlns:a16="http://schemas.microsoft.com/office/drawing/2014/main" id="{F5C6E02B-A88C-027C-61F0-884D455CDF5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9BE8CC3-1EF4-31AD-26C7-0768EB9B4DEF}"/>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68697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8E81-D0B7-BC3E-0B53-3CA8FF6AF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2444F39-D9BB-8E13-1E41-352AE793F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9EBB13-AEC1-FE2A-7E40-19CB64AE9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2D6A1-54A9-62F9-E293-FDB1DA8152D1}"/>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6" name="Footer Placeholder 5">
            <a:extLst>
              <a:ext uri="{FF2B5EF4-FFF2-40B4-BE49-F238E27FC236}">
                <a16:creationId xmlns:a16="http://schemas.microsoft.com/office/drawing/2014/main" id="{E152B3CA-128A-5AEB-8504-402F73EE03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C4D4B5-D24E-D217-2746-7A00EE994755}"/>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82535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2A83-6545-0E63-D1F4-3D029E8D7C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0774797-7724-E75B-A31E-DF8FACCBF1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9E62498-FD6A-EFEB-D5B8-1B028A2DE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0CD74-99A2-2A30-729C-58EC851F8811}"/>
              </a:ext>
            </a:extLst>
          </p:cNvPr>
          <p:cNvSpPr>
            <a:spLocks noGrp="1"/>
          </p:cNvSpPr>
          <p:nvPr>
            <p:ph type="dt" sz="half" idx="10"/>
          </p:nvPr>
        </p:nvSpPr>
        <p:spPr/>
        <p:txBody>
          <a:bodyPr/>
          <a:lstStyle/>
          <a:p>
            <a:fld id="{B98E9859-4FF6-4E87-B3A4-1B725773453B}" type="datetimeFigureOut">
              <a:rPr lang="en-IN" smtClean="0"/>
              <a:t>11-03-2023</a:t>
            </a:fld>
            <a:endParaRPr lang="en-IN"/>
          </a:p>
        </p:txBody>
      </p:sp>
      <p:sp>
        <p:nvSpPr>
          <p:cNvPr id="6" name="Footer Placeholder 5">
            <a:extLst>
              <a:ext uri="{FF2B5EF4-FFF2-40B4-BE49-F238E27FC236}">
                <a16:creationId xmlns:a16="http://schemas.microsoft.com/office/drawing/2014/main" id="{1D71DA4A-693A-E130-0A71-DE2B078519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F5908A-DFF0-0897-D02D-A07E5E254B95}"/>
              </a:ext>
            </a:extLst>
          </p:cNvPr>
          <p:cNvSpPr>
            <a:spLocks noGrp="1"/>
          </p:cNvSpPr>
          <p:nvPr>
            <p:ph type="sldNum" sz="quarter" idx="12"/>
          </p:nvPr>
        </p:nvSpPr>
        <p:spPr/>
        <p:txBody>
          <a:bodyPr/>
          <a:lstStyle/>
          <a:p>
            <a:fld id="{43DE3B58-67CE-4416-8D51-CF585A404596}" type="slidenum">
              <a:rPr lang="en-IN" smtClean="0"/>
              <a:t>‹#›</a:t>
            </a:fld>
            <a:endParaRPr lang="en-IN"/>
          </a:p>
        </p:txBody>
      </p:sp>
    </p:spTree>
    <p:extLst>
      <p:ext uri="{BB962C8B-B14F-4D97-AF65-F5344CB8AC3E}">
        <p14:creationId xmlns:p14="http://schemas.microsoft.com/office/powerpoint/2010/main" val="2114562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40EC3-E9CA-502C-A7E6-2BF03FA8C8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3708F5-8F76-1162-3971-E64B7331CB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0D1E8D-2829-F238-6542-6234F12FF1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E9859-4FF6-4E87-B3A4-1B725773453B}" type="datetimeFigureOut">
              <a:rPr lang="en-IN" smtClean="0"/>
              <a:t>11-03-2023</a:t>
            </a:fld>
            <a:endParaRPr lang="en-IN"/>
          </a:p>
        </p:txBody>
      </p:sp>
      <p:sp>
        <p:nvSpPr>
          <p:cNvPr id="5" name="Footer Placeholder 4">
            <a:extLst>
              <a:ext uri="{FF2B5EF4-FFF2-40B4-BE49-F238E27FC236}">
                <a16:creationId xmlns:a16="http://schemas.microsoft.com/office/drawing/2014/main" id="{1CFFDDB7-AB01-2C55-6246-333894132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EF27EBE-F9FD-7763-A253-33B569280C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E3B58-67CE-4416-8D51-CF585A404596}" type="slidenum">
              <a:rPr lang="en-IN" smtClean="0"/>
              <a:t>‹#›</a:t>
            </a:fld>
            <a:endParaRPr lang="en-IN"/>
          </a:p>
        </p:txBody>
      </p:sp>
    </p:spTree>
    <p:extLst>
      <p:ext uri="{BB962C8B-B14F-4D97-AF65-F5344CB8AC3E}">
        <p14:creationId xmlns:p14="http://schemas.microsoft.com/office/powerpoint/2010/main" val="2855771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javatpoint.com/java-mail-api-tutorial" TargetMode="External"/><Relationship Id="rId2" Type="http://schemas.openxmlformats.org/officeDocument/2006/relationships/hyperlink" Target="https://bootstrapmade.com/mentor-free-education-bootstrap-theme/" TargetMode="External"/><Relationship Id="rId1" Type="http://schemas.openxmlformats.org/officeDocument/2006/relationships/slideLayout" Target="../slideLayouts/slideLayout3.xml"/><Relationship Id="rId6" Type="http://schemas.openxmlformats.org/officeDocument/2006/relationships/hyperlink" Target="https://javaee.github.io/javaee-spec/javadocs/" TargetMode="External"/><Relationship Id="rId5" Type="http://schemas.openxmlformats.org/officeDocument/2006/relationships/hyperlink" Target="https://reactjs.org/docs/getting-started.html" TargetMode="External"/><Relationship Id="rId4" Type="http://schemas.openxmlformats.org/officeDocument/2006/relationships/hyperlink" Target="https://www.w3schools.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046DD-B770-8741-5715-55C5A35BCF69}"/>
              </a:ext>
            </a:extLst>
          </p:cNvPr>
          <p:cNvSpPr>
            <a:spLocks noGrp="1"/>
          </p:cNvSpPr>
          <p:nvPr>
            <p:ph type="ctrTitle"/>
          </p:nvPr>
        </p:nvSpPr>
        <p:spPr>
          <a:xfrm>
            <a:off x="1143000" y="1514024"/>
            <a:ext cx="9144000" cy="2387600"/>
          </a:xfrm>
        </p:spPr>
        <p:txBody>
          <a:bodyPr/>
          <a:lstStyle/>
          <a:p>
            <a:r>
              <a:rPr lang="en-US" b="1" dirty="0"/>
              <a:t>THE MEDTECH</a:t>
            </a:r>
            <a:endParaRPr lang="en-IN" b="1" dirty="0"/>
          </a:p>
        </p:txBody>
      </p:sp>
      <p:sp>
        <p:nvSpPr>
          <p:cNvPr id="3" name="Subtitle 2">
            <a:extLst>
              <a:ext uri="{FF2B5EF4-FFF2-40B4-BE49-F238E27FC236}">
                <a16:creationId xmlns:a16="http://schemas.microsoft.com/office/drawing/2014/main" id="{30A17246-14EB-C9E6-86D7-DB705E5D2AFC}"/>
              </a:ext>
            </a:extLst>
          </p:cNvPr>
          <p:cNvSpPr>
            <a:spLocks noGrp="1"/>
          </p:cNvSpPr>
          <p:nvPr>
            <p:ph type="subTitle" idx="1"/>
          </p:nvPr>
        </p:nvSpPr>
        <p:spPr>
          <a:xfrm>
            <a:off x="7968344" y="4576538"/>
            <a:ext cx="3586842" cy="1356175"/>
          </a:xfrm>
        </p:spPr>
        <p:txBody>
          <a:bodyPr>
            <a:normAutofit/>
          </a:bodyPr>
          <a:lstStyle/>
          <a:p>
            <a:r>
              <a:rPr lang="en-US" dirty="0"/>
              <a:t>Presented by</a:t>
            </a:r>
          </a:p>
          <a:p>
            <a:r>
              <a:rPr lang="en-US" b="1" dirty="0"/>
              <a:t>ASHUTOSH CHEKE</a:t>
            </a:r>
            <a:r>
              <a:rPr lang="en-US" dirty="0"/>
              <a:t>(229134)</a:t>
            </a:r>
          </a:p>
          <a:p>
            <a:r>
              <a:rPr lang="en-US" b="1" dirty="0"/>
              <a:t>ANIKET BHUJBAL</a:t>
            </a:r>
            <a:r>
              <a:rPr lang="en-US" dirty="0"/>
              <a:t>(229129)</a:t>
            </a:r>
            <a:endParaRPr lang="en-IN" dirty="0"/>
          </a:p>
        </p:txBody>
      </p:sp>
      <p:pic>
        <p:nvPicPr>
          <p:cNvPr id="4" name="Picture 3">
            <a:extLst>
              <a:ext uri="{FF2B5EF4-FFF2-40B4-BE49-F238E27FC236}">
                <a16:creationId xmlns:a16="http://schemas.microsoft.com/office/drawing/2014/main" id="{707D3C28-273A-6D76-BADF-1279398C1A91}"/>
              </a:ext>
            </a:extLst>
          </p:cNvPr>
          <p:cNvPicPr>
            <a:picLocks noChangeAspect="1" noChangeArrowheads="1"/>
          </p:cNvPicPr>
          <p:nvPr/>
        </p:nvPicPr>
        <p:blipFill>
          <a:blip r:embed="rId2"/>
          <a:srcRect/>
          <a:stretch>
            <a:fillRect/>
          </a:stretch>
        </p:blipFill>
        <p:spPr bwMode="auto">
          <a:xfrm>
            <a:off x="748936" y="600891"/>
            <a:ext cx="1713927" cy="1502230"/>
          </a:xfrm>
          <a:prstGeom prst="rect">
            <a:avLst/>
          </a:prstGeom>
          <a:noFill/>
          <a:ln w="9525">
            <a:noFill/>
            <a:miter lim="800000"/>
            <a:headEnd/>
            <a:tailEnd/>
          </a:ln>
          <a:effectLst/>
        </p:spPr>
      </p:pic>
      <p:pic>
        <p:nvPicPr>
          <p:cNvPr id="5" name="Picture 2">
            <a:extLst>
              <a:ext uri="{FF2B5EF4-FFF2-40B4-BE49-F238E27FC236}">
                <a16:creationId xmlns:a16="http://schemas.microsoft.com/office/drawing/2014/main" id="{43A2767A-2BCD-1146-E717-51B800202765}"/>
              </a:ext>
            </a:extLst>
          </p:cNvPr>
          <p:cNvPicPr>
            <a:picLocks noChangeAspect="1" noChangeArrowheads="1"/>
          </p:cNvPicPr>
          <p:nvPr/>
        </p:nvPicPr>
        <p:blipFill>
          <a:blip r:embed="rId3"/>
          <a:srcRect/>
          <a:stretch>
            <a:fillRect/>
          </a:stretch>
        </p:blipFill>
        <p:spPr bwMode="auto">
          <a:xfrm>
            <a:off x="8819605" y="730701"/>
            <a:ext cx="3090175" cy="1242609"/>
          </a:xfrm>
          <a:prstGeom prst="rect">
            <a:avLst/>
          </a:prstGeom>
          <a:noFill/>
          <a:ln w="9525">
            <a:noFill/>
            <a:miter lim="800000"/>
            <a:headEnd/>
            <a:tailEnd/>
          </a:ln>
          <a:effectLst/>
        </p:spPr>
      </p:pic>
    </p:spTree>
    <p:extLst>
      <p:ext uri="{BB962C8B-B14F-4D97-AF65-F5344CB8AC3E}">
        <p14:creationId xmlns:p14="http://schemas.microsoft.com/office/powerpoint/2010/main" val="71176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491D9-C147-9363-4641-D3D5920047CF}"/>
              </a:ext>
            </a:extLst>
          </p:cNvPr>
          <p:cNvSpPr txBox="1"/>
          <p:nvPr/>
        </p:nvSpPr>
        <p:spPr>
          <a:xfrm>
            <a:off x="3113314" y="3059668"/>
            <a:ext cx="7739744" cy="769441"/>
          </a:xfrm>
          <a:prstGeom prst="rect">
            <a:avLst/>
          </a:prstGeom>
          <a:noFill/>
        </p:spPr>
        <p:txBody>
          <a:bodyPr wrap="square">
            <a:spAutoFit/>
          </a:bodyPr>
          <a:lstStyle/>
          <a:p>
            <a:r>
              <a:rPr lang="en-US" sz="4400" dirty="0"/>
              <a:t>Entity Relationship Diagram</a:t>
            </a:r>
            <a:endParaRPr lang="en-IN" sz="4400" dirty="0"/>
          </a:p>
        </p:txBody>
      </p:sp>
    </p:spTree>
    <p:extLst>
      <p:ext uri="{BB962C8B-B14F-4D97-AF65-F5344CB8AC3E}">
        <p14:creationId xmlns:p14="http://schemas.microsoft.com/office/powerpoint/2010/main" val="90471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DA49F-CFFD-3462-7B58-D06A7DA37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4" y="598714"/>
            <a:ext cx="9654268" cy="6085115"/>
          </a:xfrm>
          <a:prstGeom prst="rect">
            <a:avLst/>
          </a:prstGeom>
        </p:spPr>
      </p:pic>
    </p:spTree>
    <p:extLst>
      <p:ext uri="{BB962C8B-B14F-4D97-AF65-F5344CB8AC3E}">
        <p14:creationId xmlns:p14="http://schemas.microsoft.com/office/powerpoint/2010/main" val="1033514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22CF64-EB68-2D36-807A-03DC26DA3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05" y="800099"/>
            <a:ext cx="10179345" cy="5547537"/>
          </a:xfrm>
          <a:prstGeom prst="rect">
            <a:avLst/>
          </a:prstGeom>
        </p:spPr>
      </p:pic>
    </p:spTree>
    <p:extLst>
      <p:ext uri="{BB962C8B-B14F-4D97-AF65-F5344CB8AC3E}">
        <p14:creationId xmlns:p14="http://schemas.microsoft.com/office/powerpoint/2010/main" val="2682349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122A10-AAF5-D736-2326-2DF4F1AE5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521" y="919162"/>
            <a:ext cx="10175358" cy="5524168"/>
          </a:xfrm>
          <a:prstGeom prst="rect">
            <a:avLst/>
          </a:prstGeom>
        </p:spPr>
      </p:pic>
    </p:spTree>
    <p:extLst>
      <p:ext uri="{BB962C8B-B14F-4D97-AF65-F5344CB8AC3E}">
        <p14:creationId xmlns:p14="http://schemas.microsoft.com/office/powerpoint/2010/main" val="114269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581FEA-7EA9-54FC-83F6-D1AFF4F50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05" y="765544"/>
            <a:ext cx="10462437" cy="5858539"/>
          </a:xfrm>
          <a:prstGeom prst="rect">
            <a:avLst/>
          </a:prstGeom>
        </p:spPr>
      </p:pic>
    </p:spTree>
    <p:extLst>
      <p:ext uri="{BB962C8B-B14F-4D97-AF65-F5344CB8AC3E}">
        <p14:creationId xmlns:p14="http://schemas.microsoft.com/office/powerpoint/2010/main" val="1617089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7491D9-C147-9363-4641-D3D5920047CF}"/>
              </a:ext>
            </a:extLst>
          </p:cNvPr>
          <p:cNvSpPr txBox="1"/>
          <p:nvPr/>
        </p:nvSpPr>
        <p:spPr>
          <a:xfrm>
            <a:off x="4038600" y="3115036"/>
            <a:ext cx="7739744" cy="769441"/>
          </a:xfrm>
          <a:prstGeom prst="rect">
            <a:avLst/>
          </a:prstGeom>
          <a:noFill/>
        </p:spPr>
        <p:txBody>
          <a:bodyPr wrap="square">
            <a:spAutoFit/>
          </a:bodyPr>
          <a:lstStyle/>
          <a:p>
            <a:r>
              <a:rPr lang="en-US" sz="4400" dirty="0"/>
              <a:t>Activity Diagrams</a:t>
            </a:r>
            <a:endParaRPr lang="en-IN" sz="4400" dirty="0"/>
          </a:p>
        </p:txBody>
      </p:sp>
    </p:spTree>
    <p:extLst>
      <p:ext uri="{BB962C8B-B14F-4D97-AF65-F5344CB8AC3E}">
        <p14:creationId xmlns:p14="http://schemas.microsoft.com/office/powerpoint/2010/main" val="4141137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B5487E-3B1C-D718-BEB4-C001D7D4C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857" y="506186"/>
            <a:ext cx="5646286" cy="5720442"/>
          </a:xfrm>
          <a:prstGeom prst="rect">
            <a:avLst/>
          </a:prstGeom>
        </p:spPr>
      </p:pic>
      <p:sp>
        <p:nvSpPr>
          <p:cNvPr id="4" name="TextBox 3">
            <a:extLst>
              <a:ext uri="{FF2B5EF4-FFF2-40B4-BE49-F238E27FC236}">
                <a16:creationId xmlns:a16="http://schemas.microsoft.com/office/drawing/2014/main" id="{7111A0D3-AE41-8DD3-4757-2134DEAA76B4}"/>
              </a:ext>
            </a:extLst>
          </p:cNvPr>
          <p:cNvSpPr txBox="1"/>
          <p:nvPr/>
        </p:nvSpPr>
        <p:spPr>
          <a:xfrm>
            <a:off x="4626428" y="6384471"/>
            <a:ext cx="4642757" cy="369332"/>
          </a:xfrm>
          <a:prstGeom prst="rect">
            <a:avLst/>
          </a:prstGeom>
          <a:noFill/>
        </p:spPr>
        <p:txBody>
          <a:bodyPr wrap="square" rtlCol="0">
            <a:spAutoFit/>
          </a:bodyPr>
          <a:lstStyle/>
          <a:p>
            <a:r>
              <a:rPr lang="en-US" dirty="0"/>
              <a:t>Activity Diagram of Admin</a:t>
            </a:r>
            <a:endParaRPr lang="en-IN" dirty="0"/>
          </a:p>
        </p:txBody>
      </p:sp>
    </p:spTree>
    <p:extLst>
      <p:ext uri="{BB962C8B-B14F-4D97-AF65-F5344CB8AC3E}">
        <p14:creationId xmlns:p14="http://schemas.microsoft.com/office/powerpoint/2010/main" val="370168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9B573C-EF59-AA62-DC65-FCE2FBB24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7163" y="348343"/>
            <a:ext cx="6897674" cy="6215744"/>
          </a:xfrm>
          <a:prstGeom prst="rect">
            <a:avLst/>
          </a:prstGeom>
        </p:spPr>
      </p:pic>
      <p:sp>
        <p:nvSpPr>
          <p:cNvPr id="6" name="TextBox 5">
            <a:extLst>
              <a:ext uri="{FF2B5EF4-FFF2-40B4-BE49-F238E27FC236}">
                <a16:creationId xmlns:a16="http://schemas.microsoft.com/office/drawing/2014/main" id="{94DDE51D-E32A-0659-6E3C-4187AAF46D77}"/>
              </a:ext>
            </a:extLst>
          </p:cNvPr>
          <p:cNvSpPr txBox="1"/>
          <p:nvPr/>
        </p:nvSpPr>
        <p:spPr>
          <a:xfrm>
            <a:off x="4303366" y="6265121"/>
            <a:ext cx="5154386" cy="369332"/>
          </a:xfrm>
          <a:prstGeom prst="rect">
            <a:avLst/>
          </a:prstGeom>
          <a:noFill/>
        </p:spPr>
        <p:txBody>
          <a:bodyPr wrap="square" rtlCol="0">
            <a:spAutoFit/>
          </a:bodyPr>
          <a:lstStyle/>
          <a:p>
            <a:r>
              <a:rPr lang="en-US" dirty="0"/>
              <a:t>Activity Diagram of Vendor</a:t>
            </a:r>
            <a:endParaRPr lang="en-IN" dirty="0"/>
          </a:p>
        </p:txBody>
      </p:sp>
    </p:spTree>
    <p:extLst>
      <p:ext uri="{BB962C8B-B14F-4D97-AF65-F5344CB8AC3E}">
        <p14:creationId xmlns:p14="http://schemas.microsoft.com/office/powerpoint/2010/main" val="289309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A7E2D-C850-53CE-4537-E23168BAE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686" y="261257"/>
            <a:ext cx="5322627" cy="5720444"/>
          </a:xfrm>
          <a:prstGeom prst="rect">
            <a:avLst/>
          </a:prstGeom>
        </p:spPr>
      </p:pic>
      <p:sp>
        <p:nvSpPr>
          <p:cNvPr id="4" name="TextBox 3">
            <a:extLst>
              <a:ext uri="{FF2B5EF4-FFF2-40B4-BE49-F238E27FC236}">
                <a16:creationId xmlns:a16="http://schemas.microsoft.com/office/drawing/2014/main" id="{6739C474-C34F-3E9F-5670-522180ABAACD}"/>
              </a:ext>
            </a:extLst>
          </p:cNvPr>
          <p:cNvSpPr txBox="1"/>
          <p:nvPr/>
        </p:nvSpPr>
        <p:spPr>
          <a:xfrm>
            <a:off x="4811486" y="6063344"/>
            <a:ext cx="6585857" cy="369332"/>
          </a:xfrm>
          <a:prstGeom prst="rect">
            <a:avLst/>
          </a:prstGeom>
          <a:noFill/>
        </p:spPr>
        <p:txBody>
          <a:bodyPr wrap="square" rtlCol="0">
            <a:spAutoFit/>
          </a:bodyPr>
          <a:lstStyle/>
          <a:p>
            <a:r>
              <a:rPr lang="en-US" dirty="0"/>
              <a:t>Activity Diagram Of User</a:t>
            </a:r>
            <a:endParaRPr lang="en-IN" dirty="0"/>
          </a:p>
        </p:txBody>
      </p:sp>
    </p:spTree>
    <p:extLst>
      <p:ext uri="{BB962C8B-B14F-4D97-AF65-F5344CB8AC3E}">
        <p14:creationId xmlns:p14="http://schemas.microsoft.com/office/powerpoint/2010/main" val="283991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4A4C-7413-DC24-99DB-EA0634262E21}"/>
              </a:ext>
            </a:extLst>
          </p:cNvPr>
          <p:cNvSpPr>
            <a:spLocks noGrp="1"/>
          </p:cNvSpPr>
          <p:nvPr>
            <p:ph type="title"/>
          </p:nvPr>
        </p:nvSpPr>
        <p:spPr>
          <a:xfrm>
            <a:off x="3795712" y="2265362"/>
            <a:ext cx="10515600" cy="1325563"/>
          </a:xfrm>
        </p:spPr>
        <p:txBody>
          <a:bodyPr/>
          <a:lstStyle/>
          <a:p>
            <a:r>
              <a:rPr lang="en-US" dirty="0"/>
              <a:t>Sequence Diagram</a:t>
            </a:r>
            <a:endParaRPr lang="en-IN" dirty="0"/>
          </a:p>
        </p:txBody>
      </p:sp>
    </p:spTree>
    <p:extLst>
      <p:ext uri="{BB962C8B-B14F-4D97-AF65-F5344CB8AC3E}">
        <p14:creationId xmlns:p14="http://schemas.microsoft.com/office/powerpoint/2010/main" val="3740674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3906B-4627-7D66-AE92-6F82882E7090}"/>
              </a:ext>
            </a:extLst>
          </p:cNvPr>
          <p:cNvSpPr>
            <a:spLocks noGrp="1"/>
          </p:cNvSpPr>
          <p:nvPr>
            <p:ph type="title"/>
          </p:nvPr>
        </p:nvSpPr>
        <p:spPr/>
        <p:txBody>
          <a:bodyPr>
            <a:normAutofit/>
          </a:bodyPr>
          <a:lstStyle/>
          <a:p>
            <a:r>
              <a:rPr lang="en-US" sz="3600" b="1" dirty="0"/>
              <a:t>Point to be Discuss through out the Presentation</a:t>
            </a:r>
            <a:endParaRPr lang="en-IN" sz="3600" b="1" dirty="0"/>
          </a:p>
        </p:txBody>
      </p:sp>
      <p:sp>
        <p:nvSpPr>
          <p:cNvPr id="3" name="Content Placeholder 2">
            <a:extLst>
              <a:ext uri="{FF2B5EF4-FFF2-40B4-BE49-F238E27FC236}">
                <a16:creationId xmlns:a16="http://schemas.microsoft.com/office/drawing/2014/main" id="{81BC04F9-2FF7-9BAA-A694-4CEDE1ACB985}"/>
              </a:ext>
            </a:extLst>
          </p:cNvPr>
          <p:cNvSpPr>
            <a:spLocks noGrp="1"/>
          </p:cNvSpPr>
          <p:nvPr>
            <p:ph sz="half" idx="1"/>
          </p:nvPr>
        </p:nvSpPr>
        <p:spPr/>
        <p:txBody>
          <a:bodyPr/>
          <a:lstStyle/>
          <a:p>
            <a:r>
              <a:rPr lang="en-US" dirty="0"/>
              <a:t>Introduction</a:t>
            </a:r>
          </a:p>
          <a:p>
            <a:r>
              <a:rPr lang="en-US" dirty="0"/>
              <a:t>Motivation</a:t>
            </a:r>
          </a:p>
          <a:p>
            <a:r>
              <a:rPr lang="en-US" dirty="0"/>
              <a:t>Objective</a:t>
            </a:r>
          </a:p>
          <a:p>
            <a:r>
              <a:rPr lang="en-US" dirty="0"/>
              <a:t>UML Diagrams</a:t>
            </a:r>
          </a:p>
          <a:p>
            <a:r>
              <a:rPr lang="en-US" dirty="0"/>
              <a:t>Screenshot</a:t>
            </a:r>
          </a:p>
          <a:p>
            <a:r>
              <a:rPr lang="en-US" dirty="0"/>
              <a:t>Specifications</a:t>
            </a:r>
          </a:p>
          <a:p>
            <a:r>
              <a:rPr lang="en-US" dirty="0"/>
              <a:t>Software Requirement</a:t>
            </a:r>
          </a:p>
          <a:p>
            <a:endParaRPr lang="en-IN" dirty="0"/>
          </a:p>
        </p:txBody>
      </p:sp>
      <p:sp>
        <p:nvSpPr>
          <p:cNvPr id="4" name="Content Placeholder 3">
            <a:extLst>
              <a:ext uri="{FF2B5EF4-FFF2-40B4-BE49-F238E27FC236}">
                <a16:creationId xmlns:a16="http://schemas.microsoft.com/office/drawing/2014/main" id="{15517B5D-0B60-610E-4C74-9FA0F8646A60}"/>
              </a:ext>
            </a:extLst>
          </p:cNvPr>
          <p:cNvSpPr>
            <a:spLocks noGrp="1"/>
          </p:cNvSpPr>
          <p:nvPr>
            <p:ph sz="half" idx="2"/>
          </p:nvPr>
        </p:nvSpPr>
        <p:spPr/>
        <p:txBody>
          <a:bodyPr/>
          <a:lstStyle/>
          <a:p>
            <a:r>
              <a:rPr lang="en-US" dirty="0"/>
              <a:t>Hardware Requirement </a:t>
            </a:r>
          </a:p>
          <a:p>
            <a:r>
              <a:rPr lang="en-US" dirty="0"/>
              <a:t>Advantages</a:t>
            </a:r>
          </a:p>
          <a:p>
            <a:r>
              <a:rPr lang="en-US" dirty="0"/>
              <a:t>Disadvantages</a:t>
            </a:r>
          </a:p>
          <a:p>
            <a:r>
              <a:rPr lang="en-US" dirty="0"/>
              <a:t>Conclusion</a:t>
            </a:r>
          </a:p>
          <a:p>
            <a:r>
              <a:rPr lang="en-US" dirty="0"/>
              <a:t>Future Enhancement</a:t>
            </a:r>
          </a:p>
          <a:p>
            <a:r>
              <a:rPr lang="en-US" dirty="0"/>
              <a:t>References</a:t>
            </a:r>
          </a:p>
          <a:p>
            <a:endParaRPr lang="en-IN" dirty="0"/>
          </a:p>
        </p:txBody>
      </p:sp>
    </p:spTree>
    <p:extLst>
      <p:ext uri="{BB962C8B-B14F-4D97-AF65-F5344CB8AC3E}">
        <p14:creationId xmlns:p14="http://schemas.microsoft.com/office/powerpoint/2010/main" val="1093114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250825" y="932180"/>
            <a:ext cx="200660" cy="58451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Smiley Face 4"/>
          <p:cNvSpPr/>
          <p:nvPr/>
        </p:nvSpPr>
        <p:spPr>
          <a:xfrm>
            <a:off x="196215" y="250825"/>
            <a:ext cx="321945" cy="281305"/>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Box 5"/>
          <p:cNvSpPr txBox="1"/>
          <p:nvPr/>
        </p:nvSpPr>
        <p:spPr>
          <a:xfrm>
            <a:off x="31750" y="619125"/>
            <a:ext cx="843915" cy="306705"/>
          </a:xfrm>
          <a:prstGeom prst="rect">
            <a:avLst/>
          </a:prstGeom>
          <a:noFill/>
        </p:spPr>
        <p:txBody>
          <a:bodyPr wrap="square" rtlCol="0">
            <a:spAutoFit/>
          </a:bodyPr>
          <a:lstStyle/>
          <a:p>
            <a:r>
              <a:rPr lang="en-US" sz="1400"/>
              <a:t>Admin</a:t>
            </a:r>
          </a:p>
        </p:txBody>
      </p:sp>
      <p:sp>
        <p:nvSpPr>
          <p:cNvPr id="7" name="Rectangles 6"/>
          <p:cNvSpPr/>
          <p:nvPr/>
        </p:nvSpPr>
        <p:spPr>
          <a:xfrm>
            <a:off x="1465580" y="250825"/>
            <a:ext cx="1175385" cy="4324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tx1"/>
                </a:solidFill>
              </a:rPr>
              <a:t>Login Page</a:t>
            </a:r>
          </a:p>
        </p:txBody>
      </p:sp>
      <p:cxnSp>
        <p:nvCxnSpPr>
          <p:cNvPr id="8" name="Straight Connector 7"/>
          <p:cNvCxnSpPr/>
          <p:nvPr/>
        </p:nvCxnSpPr>
        <p:spPr>
          <a:xfrm>
            <a:off x="2051050" y="662940"/>
            <a:ext cx="5080" cy="6114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s 8"/>
          <p:cNvSpPr/>
          <p:nvPr/>
        </p:nvSpPr>
        <p:spPr>
          <a:xfrm>
            <a:off x="3230880" y="250825"/>
            <a:ext cx="1175385" cy="4324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tx1"/>
                </a:solidFill>
              </a:rPr>
              <a:t>Forgot Password</a:t>
            </a:r>
          </a:p>
        </p:txBody>
      </p:sp>
      <p:cxnSp>
        <p:nvCxnSpPr>
          <p:cNvPr id="10" name="Straight Connector 9"/>
          <p:cNvCxnSpPr/>
          <p:nvPr/>
        </p:nvCxnSpPr>
        <p:spPr>
          <a:xfrm>
            <a:off x="3783330" y="662940"/>
            <a:ext cx="5080" cy="6114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s 10"/>
          <p:cNvSpPr/>
          <p:nvPr/>
        </p:nvSpPr>
        <p:spPr>
          <a:xfrm>
            <a:off x="5236845" y="250825"/>
            <a:ext cx="1175385" cy="4324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tx1"/>
                </a:solidFill>
              </a:rPr>
              <a:t>Verification</a:t>
            </a:r>
          </a:p>
        </p:txBody>
      </p:sp>
      <p:cxnSp>
        <p:nvCxnSpPr>
          <p:cNvPr id="12" name="Straight Connector 11"/>
          <p:cNvCxnSpPr/>
          <p:nvPr/>
        </p:nvCxnSpPr>
        <p:spPr>
          <a:xfrm>
            <a:off x="5868670" y="662940"/>
            <a:ext cx="5080" cy="6114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s 12"/>
          <p:cNvSpPr/>
          <p:nvPr/>
        </p:nvSpPr>
        <p:spPr>
          <a:xfrm>
            <a:off x="7501890" y="250825"/>
            <a:ext cx="1175385" cy="4324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tx1"/>
                </a:solidFill>
              </a:rPr>
              <a:t>Database</a:t>
            </a:r>
          </a:p>
        </p:txBody>
      </p:sp>
      <p:cxnSp>
        <p:nvCxnSpPr>
          <p:cNvPr id="14" name="Straight Connector 13"/>
          <p:cNvCxnSpPr/>
          <p:nvPr/>
        </p:nvCxnSpPr>
        <p:spPr>
          <a:xfrm>
            <a:off x="8087360" y="662940"/>
            <a:ext cx="5080" cy="6114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s 14"/>
          <p:cNvSpPr/>
          <p:nvPr/>
        </p:nvSpPr>
        <p:spPr>
          <a:xfrm>
            <a:off x="9767570" y="250825"/>
            <a:ext cx="1175385" cy="4324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a:solidFill>
                  <a:schemeClr val="tx1"/>
                </a:solidFill>
              </a:rPr>
              <a:t>Authenticate Page</a:t>
            </a:r>
          </a:p>
        </p:txBody>
      </p:sp>
      <p:cxnSp>
        <p:nvCxnSpPr>
          <p:cNvPr id="16" name="Straight Connector 15"/>
          <p:cNvCxnSpPr/>
          <p:nvPr/>
        </p:nvCxnSpPr>
        <p:spPr>
          <a:xfrm>
            <a:off x="10353040" y="662940"/>
            <a:ext cx="5080" cy="61144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s 16"/>
          <p:cNvSpPr/>
          <p:nvPr/>
        </p:nvSpPr>
        <p:spPr>
          <a:xfrm>
            <a:off x="2002790" y="1093470"/>
            <a:ext cx="100330" cy="4819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9" name="Rectangles 18"/>
          <p:cNvSpPr/>
          <p:nvPr/>
        </p:nvSpPr>
        <p:spPr>
          <a:xfrm>
            <a:off x="3768725" y="1093470"/>
            <a:ext cx="100330" cy="4819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0" name="Straight Arrow Connector 19"/>
          <p:cNvCxnSpPr>
            <a:stCxn id="17" idx="0"/>
          </p:cNvCxnSpPr>
          <p:nvPr/>
        </p:nvCxnSpPr>
        <p:spPr>
          <a:xfrm>
            <a:off x="2052955" y="1093470"/>
            <a:ext cx="15824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s 20"/>
          <p:cNvSpPr/>
          <p:nvPr/>
        </p:nvSpPr>
        <p:spPr>
          <a:xfrm>
            <a:off x="5773420" y="1575435"/>
            <a:ext cx="100330" cy="4819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Rectangles 21"/>
          <p:cNvSpPr/>
          <p:nvPr/>
        </p:nvSpPr>
        <p:spPr>
          <a:xfrm>
            <a:off x="8063230" y="2057400"/>
            <a:ext cx="100330" cy="4819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23" name="Straight Arrow Connector 22"/>
          <p:cNvCxnSpPr>
            <a:stCxn id="17" idx="2"/>
          </p:cNvCxnSpPr>
          <p:nvPr/>
        </p:nvCxnSpPr>
        <p:spPr>
          <a:xfrm>
            <a:off x="2052955" y="1575435"/>
            <a:ext cx="35502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815330" y="2057400"/>
            <a:ext cx="2077720" cy="0"/>
          </a:xfrm>
          <a:prstGeom prst="straightConnector1">
            <a:avLst/>
          </a:prstGeom>
          <a:ln>
            <a:solidFill>
              <a:schemeClr val="tx1">
                <a:alpha val="91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825875" y="2529840"/>
            <a:ext cx="4130675" cy="9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856355" y="3241675"/>
            <a:ext cx="4236085" cy="10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2" idx="2"/>
          </p:cNvCxnSpPr>
          <p:nvPr/>
        </p:nvCxnSpPr>
        <p:spPr>
          <a:xfrm>
            <a:off x="8113395" y="2539365"/>
            <a:ext cx="683895" cy="0"/>
          </a:xfrm>
          <a:prstGeom prst="line">
            <a:avLst/>
          </a:prstGeom>
          <a:ln>
            <a:solidFill>
              <a:schemeClr val="tx1">
                <a:alpha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8797290" y="2529840"/>
            <a:ext cx="10160" cy="551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092440" y="3091815"/>
            <a:ext cx="704850" cy="6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113395" y="2057400"/>
            <a:ext cx="2200275" cy="0"/>
          </a:xfrm>
          <a:prstGeom prst="straightConnector1">
            <a:avLst/>
          </a:prstGeom>
          <a:ln>
            <a:solidFill>
              <a:schemeClr val="tx1">
                <a:alpha val="91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8124190" y="1575435"/>
            <a:ext cx="2233930" cy="3175"/>
          </a:xfrm>
          <a:prstGeom prst="straightConnector1">
            <a:avLst/>
          </a:prstGeom>
          <a:ln>
            <a:solidFill>
              <a:schemeClr val="tx1">
                <a:alpha val="91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s 32"/>
          <p:cNvSpPr/>
          <p:nvPr/>
        </p:nvSpPr>
        <p:spPr>
          <a:xfrm>
            <a:off x="10306050" y="4042410"/>
            <a:ext cx="100330" cy="4819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34" name="Straight Arrow Connector 33"/>
          <p:cNvCxnSpPr/>
          <p:nvPr/>
        </p:nvCxnSpPr>
        <p:spPr>
          <a:xfrm>
            <a:off x="5820410" y="4032885"/>
            <a:ext cx="4403090" cy="3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11810" y="6004560"/>
            <a:ext cx="1536700" cy="10160"/>
          </a:xfrm>
          <a:prstGeom prst="straightConnector1">
            <a:avLst/>
          </a:prstGeom>
          <a:ln>
            <a:solidFill>
              <a:schemeClr val="tx1">
                <a:alpha val="91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0359390" y="2519680"/>
            <a:ext cx="536575" cy="10160"/>
          </a:xfrm>
          <a:prstGeom prst="line">
            <a:avLst/>
          </a:prstGeom>
          <a:ln>
            <a:solidFill>
              <a:schemeClr val="tx1">
                <a:alpha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10885805" y="2529205"/>
            <a:ext cx="12065" cy="1325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0424160" y="3855085"/>
            <a:ext cx="461645" cy="10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41325" y="1254125"/>
            <a:ext cx="1561465" cy="69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8285480" y="5736590"/>
            <a:ext cx="2067560" cy="6985"/>
          </a:xfrm>
          <a:prstGeom prst="straightConnector1">
            <a:avLst/>
          </a:prstGeom>
          <a:ln>
            <a:solidFill>
              <a:schemeClr val="tx1">
                <a:alpha val="91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 Box 42"/>
          <p:cNvSpPr txBox="1"/>
          <p:nvPr/>
        </p:nvSpPr>
        <p:spPr>
          <a:xfrm>
            <a:off x="518160" y="1271905"/>
            <a:ext cx="1385570" cy="306705"/>
          </a:xfrm>
          <a:prstGeom prst="rect">
            <a:avLst/>
          </a:prstGeom>
          <a:noFill/>
        </p:spPr>
        <p:txBody>
          <a:bodyPr wrap="square" rtlCol="0">
            <a:spAutoFit/>
          </a:bodyPr>
          <a:lstStyle/>
          <a:p>
            <a:r>
              <a:rPr lang="en-US" sz="1400"/>
              <a:t>login to page</a:t>
            </a:r>
          </a:p>
        </p:txBody>
      </p:sp>
      <p:sp>
        <p:nvSpPr>
          <p:cNvPr id="44" name="Text Box 43"/>
          <p:cNvSpPr txBox="1"/>
          <p:nvPr/>
        </p:nvSpPr>
        <p:spPr>
          <a:xfrm>
            <a:off x="2167255" y="1104265"/>
            <a:ext cx="1385570" cy="306705"/>
          </a:xfrm>
          <a:prstGeom prst="rect">
            <a:avLst/>
          </a:prstGeom>
          <a:noFill/>
        </p:spPr>
        <p:txBody>
          <a:bodyPr wrap="square" rtlCol="0">
            <a:spAutoFit/>
          </a:bodyPr>
          <a:lstStyle/>
          <a:p>
            <a:r>
              <a:rPr lang="en-US" sz="1400"/>
              <a:t>Fogot Password</a:t>
            </a:r>
          </a:p>
        </p:txBody>
      </p:sp>
      <p:sp>
        <p:nvSpPr>
          <p:cNvPr id="45" name="Text Box 44"/>
          <p:cNvSpPr txBox="1"/>
          <p:nvPr/>
        </p:nvSpPr>
        <p:spPr>
          <a:xfrm>
            <a:off x="3783330" y="1556385"/>
            <a:ext cx="1795780" cy="306705"/>
          </a:xfrm>
          <a:prstGeom prst="rect">
            <a:avLst/>
          </a:prstGeom>
          <a:noFill/>
        </p:spPr>
        <p:txBody>
          <a:bodyPr wrap="square" rtlCol="0">
            <a:spAutoFit/>
          </a:bodyPr>
          <a:lstStyle/>
          <a:p>
            <a:r>
              <a:rPr lang="en-US" sz="1400"/>
              <a:t>Check Login Details</a:t>
            </a:r>
          </a:p>
        </p:txBody>
      </p:sp>
      <p:sp>
        <p:nvSpPr>
          <p:cNvPr id="46" name="Text Box 45"/>
          <p:cNvSpPr txBox="1"/>
          <p:nvPr/>
        </p:nvSpPr>
        <p:spPr>
          <a:xfrm>
            <a:off x="3920490" y="2263775"/>
            <a:ext cx="1795780" cy="521970"/>
          </a:xfrm>
          <a:prstGeom prst="rect">
            <a:avLst/>
          </a:prstGeom>
          <a:noFill/>
        </p:spPr>
        <p:txBody>
          <a:bodyPr wrap="square" rtlCol="0">
            <a:spAutoFit/>
          </a:bodyPr>
          <a:lstStyle/>
          <a:p>
            <a:r>
              <a:rPr lang="en-US" sz="1400"/>
              <a:t>Check Security Question and Answer</a:t>
            </a:r>
          </a:p>
        </p:txBody>
      </p:sp>
      <p:sp>
        <p:nvSpPr>
          <p:cNvPr id="47" name="Text Box 46"/>
          <p:cNvSpPr txBox="1"/>
          <p:nvPr/>
        </p:nvSpPr>
        <p:spPr>
          <a:xfrm>
            <a:off x="4378325" y="2936240"/>
            <a:ext cx="2999740" cy="306705"/>
          </a:xfrm>
          <a:prstGeom prst="rect">
            <a:avLst/>
          </a:prstGeom>
          <a:noFill/>
        </p:spPr>
        <p:txBody>
          <a:bodyPr wrap="square" rtlCol="0">
            <a:spAutoFit/>
          </a:bodyPr>
          <a:lstStyle/>
          <a:p>
            <a:r>
              <a:rPr lang="en-US" sz="1400"/>
              <a:t>Send email to user to reset Password</a:t>
            </a:r>
          </a:p>
        </p:txBody>
      </p:sp>
      <p:sp>
        <p:nvSpPr>
          <p:cNvPr id="48" name="Text Box 47"/>
          <p:cNvSpPr txBox="1"/>
          <p:nvPr/>
        </p:nvSpPr>
        <p:spPr>
          <a:xfrm>
            <a:off x="5979160" y="1750695"/>
            <a:ext cx="1795780" cy="306705"/>
          </a:xfrm>
          <a:prstGeom prst="rect">
            <a:avLst/>
          </a:prstGeom>
          <a:noFill/>
        </p:spPr>
        <p:txBody>
          <a:bodyPr wrap="square" rtlCol="0">
            <a:spAutoFit/>
          </a:bodyPr>
          <a:lstStyle/>
          <a:p>
            <a:r>
              <a:rPr lang="en-US" sz="1400"/>
              <a:t>Valid Lodin Details</a:t>
            </a:r>
          </a:p>
        </p:txBody>
      </p:sp>
      <p:sp>
        <p:nvSpPr>
          <p:cNvPr id="49" name="Text Box 48"/>
          <p:cNvSpPr txBox="1"/>
          <p:nvPr/>
        </p:nvSpPr>
        <p:spPr>
          <a:xfrm>
            <a:off x="534670" y="6003290"/>
            <a:ext cx="1795780" cy="306705"/>
          </a:xfrm>
          <a:prstGeom prst="rect">
            <a:avLst/>
          </a:prstGeom>
          <a:noFill/>
        </p:spPr>
        <p:txBody>
          <a:bodyPr wrap="square" rtlCol="0">
            <a:spAutoFit/>
          </a:bodyPr>
          <a:lstStyle/>
          <a:p>
            <a:r>
              <a:rPr lang="en-US" sz="1400"/>
              <a:t>Login Successfully</a:t>
            </a:r>
          </a:p>
        </p:txBody>
      </p:sp>
      <p:cxnSp>
        <p:nvCxnSpPr>
          <p:cNvPr id="50" name="Straight Arrow Connector 49"/>
          <p:cNvCxnSpPr/>
          <p:nvPr/>
        </p:nvCxnSpPr>
        <p:spPr>
          <a:xfrm flipH="1">
            <a:off x="2056130" y="3714750"/>
            <a:ext cx="3738245" cy="10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2118995" y="4886325"/>
            <a:ext cx="5973445" cy="234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 Box 51"/>
          <p:cNvSpPr txBox="1"/>
          <p:nvPr/>
        </p:nvSpPr>
        <p:spPr>
          <a:xfrm>
            <a:off x="2842260" y="3735705"/>
            <a:ext cx="1713865" cy="306705"/>
          </a:xfrm>
          <a:prstGeom prst="rect">
            <a:avLst/>
          </a:prstGeom>
          <a:noFill/>
        </p:spPr>
        <p:txBody>
          <a:bodyPr wrap="square" rtlCol="0">
            <a:spAutoFit/>
          </a:bodyPr>
          <a:lstStyle/>
          <a:p>
            <a:r>
              <a:rPr lang="en-US" sz="1400"/>
              <a:t>Invalid login Details</a:t>
            </a:r>
          </a:p>
        </p:txBody>
      </p:sp>
      <p:sp>
        <p:nvSpPr>
          <p:cNvPr id="53" name="Text Box 52"/>
          <p:cNvSpPr txBox="1"/>
          <p:nvPr/>
        </p:nvSpPr>
        <p:spPr>
          <a:xfrm>
            <a:off x="2842260" y="4909820"/>
            <a:ext cx="1913890" cy="306705"/>
          </a:xfrm>
          <a:prstGeom prst="rect">
            <a:avLst/>
          </a:prstGeom>
          <a:noFill/>
        </p:spPr>
        <p:txBody>
          <a:bodyPr wrap="square" rtlCol="0">
            <a:spAutoFit/>
          </a:bodyPr>
          <a:lstStyle/>
          <a:p>
            <a:r>
              <a:rPr lang="en-US" sz="1400"/>
              <a:t>Logout from application</a:t>
            </a:r>
          </a:p>
        </p:txBody>
      </p:sp>
      <p:sp>
        <p:nvSpPr>
          <p:cNvPr id="54" name="Text Box 53"/>
          <p:cNvSpPr txBox="1"/>
          <p:nvPr/>
        </p:nvSpPr>
        <p:spPr>
          <a:xfrm>
            <a:off x="6483985" y="4036060"/>
            <a:ext cx="2999740" cy="306705"/>
          </a:xfrm>
          <a:prstGeom prst="rect">
            <a:avLst/>
          </a:prstGeom>
          <a:noFill/>
        </p:spPr>
        <p:txBody>
          <a:bodyPr wrap="square" rtlCol="0">
            <a:spAutoFit/>
          </a:bodyPr>
          <a:lstStyle/>
          <a:p>
            <a:r>
              <a:rPr lang="en-US" sz="1400"/>
              <a:t>Allow User to Access the pages</a:t>
            </a:r>
          </a:p>
        </p:txBody>
      </p:sp>
      <p:sp>
        <p:nvSpPr>
          <p:cNvPr id="55" name="Text Box 54"/>
          <p:cNvSpPr txBox="1"/>
          <p:nvPr/>
        </p:nvSpPr>
        <p:spPr>
          <a:xfrm>
            <a:off x="8163560" y="5855970"/>
            <a:ext cx="2141855" cy="521970"/>
          </a:xfrm>
          <a:prstGeom prst="rect">
            <a:avLst/>
          </a:prstGeom>
          <a:noFill/>
        </p:spPr>
        <p:txBody>
          <a:bodyPr wrap="square" rtlCol="0">
            <a:spAutoFit/>
          </a:bodyPr>
          <a:lstStyle/>
          <a:p>
            <a:r>
              <a:rPr lang="en-US" sz="1400"/>
              <a:t>Destroy Session and tokes from database</a:t>
            </a:r>
          </a:p>
        </p:txBody>
      </p:sp>
      <p:sp>
        <p:nvSpPr>
          <p:cNvPr id="56" name="Text Box 55"/>
          <p:cNvSpPr txBox="1"/>
          <p:nvPr/>
        </p:nvSpPr>
        <p:spPr>
          <a:xfrm>
            <a:off x="8769350" y="2434590"/>
            <a:ext cx="1329690" cy="737235"/>
          </a:xfrm>
          <a:prstGeom prst="rect">
            <a:avLst/>
          </a:prstGeom>
          <a:noFill/>
        </p:spPr>
        <p:txBody>
          <a:bodyPr wrap="square" rtlCol="0">
            <a:spAutoFit/>
          </a:bodyPr>
          <a:lstStyle/>
          <a:p>
            <a:r>
              <a:rPr lang="en-US" sz="1400"/>
              <a:t>Create session</a:t>
            </a:r>
          </a:p>
          <a:p>
            <a:r>
              <a:rPr lang="en-US" sz="1400"/>
              <a:t>in and store</a:t>
            </a:r>
          </a:p>
          <a:p>
            <a:r>
              <a:rPr lang="en-US" sz="1400"/>
              <a:t>in Database</a:t>
            </a:r>
          </a:p>
        </p:txBody>
      </p:sp>
      <p:sp>
        <p:nvSpPr>
          <p:cNvPr id="57" name="Text Box 56"/>
          <p:cNvSpPr txBox="1"/>
          <p:nvPr/>
        </p:nvSpPr>
        <p:spPr>
          <a:xfrm>
            <a:off x="8001635" y="1750695"/>
            <a:ext cx="2779395" cy="306705"/>
          </a:xfrm>
          <a:prstGeom prst="rect">
            <a:avLst/>
          </a:prstGeom>
          <a:noFill/>
        </p:spPr>
        <p:txBody>
          <a:bodyPr wrap="square" rtlCol="0">
            <a:spAutoFit/>
          </a:bodyPr>
          <a:lstStyle/>
          <a:p>
            <a:r>
              <a:rPr lang="en-US" sz="1400"/>
              <a:t>Provide Authorization for access</a:t>
            </a:r>
          </a:p>
        </p:txBody>
      </p:sp>
      <p:sp>
        <p:nvSpPr>
          <p:cNvPr id="58" name="Text Box 57"/>
          <p:cNvSpPr txBox="1"/>
          <p:nvPr/>
        </p:nvSpPr>
        <p:spPr>
          <a:xfrm>
            <a:off x="8044180" y="1249680"/>
            <a:ext cx="2779395" cy="306705"/>
          </a:xfrm>
          <a:prstGeom prst="rect">
            <a:avLst/>
          </a:prstGeom>
          <a:noFill/>
        </p:spPr>
        <p:txBody>
          <a:bodyPr wrap="square" rtlCol="0">
            <a:spAutoFit/>
          </a:bodyPr>
          <a:lstStyle/>
          <a:p>
            <a:r>
              <a:rPr lang="en-US" sz="1400"/>
              <a:t>Check Authenticity for access</a:t>
            </a:r>
          </a:p>
        </p:txBody>
      </p:sp>
      <p:sp>
        <p:nvSpPr>
          <p:cNvPr id="59" name="Text Box 58"/>
          <p:cNvSpPr txBox="1"/>
          <p:nvPr/>
        </p:nvSpPr>
        <p:spPr>
          <a:xfrm>
            <a:off x="10862310" y="2726690"/>
            <a:ext cx="1329690" cy="1168400"/>
          </a:xfrm>
          <a:prstGeom prst="rect">
            <a:avLst/>
          </a:prstGeom>
          <a:noFill/>
        </p:spPr>
        <p:txBody>
          <a:bodyPr wrap="square" rtlCol="0">
            <a:spAutoFit/>
          </a:bodyPr>
          <a:lstStyle/>
          <a:p>
            <a:r>
              <a:rPr lang="en-US" sz="1400"/>
              <a:t>Allow user to</a:t>
            </a:r>
          </a:p>
          <a:p>
            <a:r>
              <a:rPr lang="en-US" sz="1400"/>
              <a:t>Access the internal Page</a:t>
            </a:r>
          </a:p>
          <a:p>
            <a:r>
              <a:rPr lang="en-US" sz="1400"/>
              <a:t>on base of User</a:t>
            </a:r>
          </a:p>
          <a:p>
            <a:r>
              <a:rPr lang="en-US" sz="1400"/>
              <a:t>and session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4A4C-7413-DC24-99DB-EA0634262E21}"/>
              </a:ext>
            </a:extLst>
          </p:cNvPr>
          <p:cNvSpPr>
            <a:spLocks noGrp="1"/>
          </p:cNvSpPr>
          <p:nvPr>
            <p:ph type="title"/>
          </p:nvPr>
        </p:nvSpPr>
        <p:spPr>
          <a:xfrm>
            <a:off x="3795712" y="2265362"/>
            <a:ext cx="10515600" cy="1325563"/>
          </a:xfrm>
        </p:spPr>
        <p:txBody>
          <a:bodyPr/>
          <a:lstStyle/>
          <a:p>
            <a:r>
              <a:rPr lang="en-US" dirty="0"/>
              <a:t>Screenshots</a:t>
            </a:r>
            <a:endParaRPr lang="en-IN" dirty="0"/>
          </a:p>
        </p:txBody>
      </p:sp>
      <p:pic>
        <p:nvPicPr>
          <p:cNvPr id="3" name="Picture 2">
            <a:extLst>
              <a:ext uri="{FF2B5EF4-FFF2-40B4-BE49-F238E27FC236}">
                <a16:creationId xmlns:a16="http://schemas.microsoft.com/office/drawing/2014/main" id="{37397754-6F63-FED9-15CB-758E8BAF5E03}"/>
              </a:ext>
            </a:extLst>
          </p:cNvPr>
          <p:cNvPicPr>
            <a:picLocks noChangeAspect="1"/>
          </p:cNvPicPr>
          <p:nvPr/>
        </p:nvPicPr>
        <p:blipFill>
          <a:blip r:embed="rId2"/>
          <a:stretch>
            <a:fillRect/>
          </a:stretch>
        </p:blipFill>
        <p:spPr>
          <a:xfrm>
            <a:off x="782320" y="166431"/>
            <a:ext cx="10647680" cy="6802180"/>
          </a:xfrm>
          <a:prstGeom prst="rect">
            <a:avLst/>
          </a:prstGeom>
        </p:spPr>
      </p:pic>
    </p:spTree>
    <p:extLst>
      <p:ext uri="{BB962C8B-B14F-4D97-AF65-F5344CB8AC3E}">
        <p14:creationId xmlns:p14="http://schemas.microsoft.com/office/powerpoint/2010/main" val="1225003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BC6F1F-BFE5-31BD-082A-D5AB63EC4489}"/>
              </a:ext>
            </a:extLst>
          </p:cNvPr>
          <p:cNvSpPr txBox="1">
            <a:spLocks/>
          </p:cNvSpPr>
          <p:nvPr/>
        </p:nvSpPr>
        <p:spPr>
          <a:xfrm>
            <a:off x="3795712" y="22653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Screenshots</a:t>
            </a:r>
            <a:endParaRPr lang="en-IN" dirty="0"/>
          </a:p>
        </p:txBody>
      </p:sp>
    </p:spTree>
    <p:extLst>
      <p:ext uri="{BB962C8B-B14F-4D97-AF65-F5344CB8AC3E}">
        <p14:creationId xmlns:p14="http://schemas.microsoft.com/office/powerpoint/2010/main" val="2103851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07A534-7F8B-12C2-AC9E-9CBA6C5264C1}"/>
              </a:ext>
            </a:extLst>
          </p:cNvPr>
          <p:cNvPicPr>
            <a:picLocks noChangeAspect="1"/>
          </p:cNvPicPr>
          <p:nvPr/>
        </p:nvPicPr>
        <p:blipFill>
          <a:blip r:embed="rId2"/>
          <a:stretch>
            <a:fillRect/>
          </a:stretch>
        </p:blipFill>
        <p:spPr>
          <a:xfrm>
            <a:off x="364490" y="144235"/>
            <a:ext cx="5731510" cy="2635885"/>
          </a:xfrm>
          <a:prstGeom prst="rect">
            <a:avLst/>
          </a:prstGeom>
        </p:spPr>
      </p:pic>
      <p:pic>
        <p:nvPicPr>
          <p:cNvPr id="6" name="Picture 5">
            <a:extLst>
              <a:ext uri="{FF2B5EF4-FFF2-40B4-BE49-F238E27FC236}">
                <a16:creationId xmlns:a16="http://schemas.microsoft.com/office/drawing/2014/main" id="{E50AFD2D-41F9-3C49-E990-9B082C9E15E8}"/>
              </a:ext>
            </a:extLst>
          </p:cNvPr>
          <p:cNvPicPr>
            <a:picLocks noChangeAspect="1"/>
          </p:cNvPicPr>
          <p:nvPr/>
        </p:nvPicPr>
        <p:blipFill>
          <a:blip r:embed="rId3"/>
          <a:stretch>
            <a:fillRect/>
          </a:stretch>
        </p:blipFill>
        <p:spPr>
          <a:xfrm>
            <a:off x="6318502" y="144234"/>
            <a:ext cx="5731510" cy="2635885"/>
          </a:xfrm>
          <a:prstGeom prst="rect">
            <a:avLst/>
          </a:prstGeom>
        </p:spPr>
      </p:pic>
      <p:pic>
        <p:nvPicPr>
          <p:cNvPr id="7" name="Picture 6">
            <a:extLst>
              <a:ext uri="{FF2B5EF4-FFF2-40B4-BE49-F238E27FC236}">
                <a16:creationId xmlns:a16="http://schemas.microsoft.com/office/drawing/2014/main" id="{9493F95A-3372-7378-FFD4-9F32D613A16C}"/>
              </a:ext>
            </a:extLst>
          </p:cNvPr>
          <p:cNvPicPr>
            <a:picLocks noChangeAspect="1"/>
          </p:cNvPicPr>
          <p:nvPr/>
        </p:nvPicPr>
        <p:blipFill>
          <a:blip r:embed="rId4"/>
          <a:stretch>
            <a:fillRect/>
          </a:stretch>
        </p:blipFill>
        <p:spPr>
          <a:xfrm>
            <a:off x="3452747" y="3429000"/>
            <a:ext cx="5731510" cy="2658745"/>
          </a:xfrm>
          <a:prstGeom prst="rect">
            <a:avLst/>
          </a:prstGeom>
        </p:spPr>
      </p:pic>
    </p:spTree>
    <p:extLst>
      <p:ext uri="{BB962C8B-B14F-4D97-AF65-F5344CB8AC3E}">
        <p14:creationId xmlns:p14="http://schemas.microsoft.com/office/powerpoint/2010/main" val="2810641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6FC31-BA02-159E-FB1C-F08013B8D580}"/>
              </a:ext>
            </a:extLst>
          </p:cNvPr>
          <p:cNvPicPr>
            <a:picLocks noChangeAspect="1"/>
          </p:cNvPicPr>
          <p:nvPr/>
        </p:nvPicPr>
        <p:blipFill>
          <a:blip r:embed="rId2"/>
          <a:stretch>
            <a:fillRect/>
          </a:stretch>
        </p:blipFill>
        <p:spPr>
          <a:xfrm>
            <a:off x="364490" y="285965"/>
            <a:ext cx="5380702" cy="2697480"/>
          </a:xfrm>
          <a:prstGeom prst="rect">
            <a:avLst/>
          </a:prstGeom>
        </p:spPr>
      </p:pic>
      <p:pic>
        <p:nvPicPr>
          <p:cNvPr id="6" name="Picture 5">
            <a:extLst>
              <a:ext uri="{FF2B5EF4-FFF2-40B4-BE49-F238E27FC236}">
                <a16:creationId xmlns:a16="http://schemas.microsoft.com/office/drawing/2014/main" id="{8D132504-D924-21F9-7499-AB25C0C04BC1}"/>
              </a:ext>
            </a:extLst>
          </p:cNvPr>
          <p:cNvPicPr>
            <a:picLocks noChangeAspect="1"/>
          </p:cNvPicPr>
          <p:nvPr/>
        </p:nvPicPr>
        <p:blipFill>
          <a:blip r:embed="rId3"/>
          <a:stretch>
            <a:fillRect/>
          </a:stretch>
        </p:blipFill>
        <p:spPr>
          <a:xfrm>
            <a:off x="6767075" y="285965"/>
            <a:ext cx="4706057" cy="2682240"/>
          </a:xfrm>
          <a:prstGeom prst="rect">
            <a:avLst/>
          </a:prstGeom>
        </p:spPr>
      </p:pic>
      <p:pic>
        <p:nvPicPr>
          <p:cNvPr id="7" name="Picture 6">
            <a:extLst>
              <a:ext uri="{FF2B5EF4-FFF2-40B4-BE49-F238E27FC236}">
                <a16:creationId xmlns:a16="http://schemas.microsoft.com/office/drawing/2014/main" id="{228EFD7E-44B9-5429-F62C-D689A58D28BD}"/>
              </a:ext>
            </a:extLst>
          </p:cNvPr>
          <p:cNvPicPr>
            <a:picLocks noChangeAspect="1"/>
          </p:cNvPicPr>
          <p:nvPr/>
        </p:nvPicPr>
        <p:blipFill>
          <a:blip r:embed="rId4"/>
          <a:stretch>
            <a:fillRect/>
          </a:stretch>
        </p:blipFill>
        <p:spPr>
          <a:xfrm>
            <a:off x="364490" y="3429000"/>
            <a:ext cx="5731510" cy="2526665"/>
          </a:xfrm>
          <a:prstGeom prst="rect">
            <a:avLst/>
          </a:prstGeom>
        </p:spPr>
      </p:pic>
      <p:pic>
        <p:nvPicPr>
          <p:cNvPr id="8" name="Picture 7">
            <a:extLst>
              <a:ext uri="{FF2B5EF4-FFF2-40B4-BE49-F238E27FC236}">
                <a16:creationId xmlns:a16="http://schemas.microsoft.com/office/drawing/2014/main" id="{96C06A1A-18B5-656C-70B7-B781F2094974}"/>
              </a:ext>
            </a:extLst>
          </p:cNvPr>
          <p:cNvPicPr>
            <a:picLocks noChangeAspect="1"/>
          </p:cNvPicPr>
          <p:nvPr/>
        </p:nvPicPr>
        <p:blipFill>
          <a:blip r:embed="rId5"/>
          <a:stretch>
            <a:fillRect/>
          </a:stretch>
        </p:blipFill>
        <p:spPr>
          <a:xfrm>
            <a:off x="6460490" y="3429000"/>
            <a:ext cx="5012642" cy="2520315"/>
          </a:xfrm>
          <a:prstGeom prst="rect">
            <a:avLst/>
          </a:prstGeom>
        </p:spPr>
      </p:pic>
    </p:spTree>
    <p:extLst>
      <p:ext uri="{BB962C8B-B14F-4D97-AF65-F5344CB8AC3E}">
        <p14:creationId xmlns:p14="http://schemas.microsoft.com/office/powerpoint/2010/main" val="2056376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E639C1-87DA-FFE0-9340-5199DFE0E1F5}"/>
              </a:ext>
            </a:extLst>
          </p:cNvPr>
          <p:cNvPicPr>
            <a:picLocks noChangeAspect="1"/>
          </p:cNvPicPr>
          <p:nvPr/>
        </p:nvPicPr>
        <p:blipFill>
          <a:blip r:embed="rId2"/>
          <a:stretch>
            <a:fillRect/>
          </a:stretch>
        </p:blipFill>
        <p:spPr>
          <a:xfrm>
            <a:off x="0" y="233673"/>
            <a:ext cx="5731510" cy="2629535"/>
          </a:xfrm>
          <a:prstGeom prst="rect">
            <a:avLst/>
          </a:prstGeom>
        </p:spPr>
      </p:pic>
      <p:pic>
        <p:nvPicPr>
          <p:cNvPr id="6" name="Picture 5">
            <a:extLst>
              <a:ext uri="{FF2B5EF4-FFF2-40B4-BE49-F238E27FC236}">
                <a16:creationId xmlns:a16="http://schemas.microsoft.com/office/drawing/2014/main" id="{E0307E23-3E76-0305-DAF2-AD2C15544968}"/>
              </a:ext>
            </a:extLst>
          </p:cNvPr>
          <p:cNvPicPr>
            <a:picLocks noChangeAspect="1"/>
          </p:cNvPicPr>
          <p:nvPr/>
        </p:nvPicPr>
        <p:blipFill>
          <a:blip r:embed="rId3"/>
          <a:stretch>
            <a:fillRect/>
          </a:stretch>
        </p:blipFill>
        <p:spPr>
          <a:xfrm>
            <a:off x="6301249" y="233673"/>
            <a:ext cx="5731510" cy="2531110"/>
          </a:xfrm>
          <a:prstGeom prst="rect">
            <a:avLst/>
          </a:prstGeom>
        </p:spPr>
      </p:pic>
      <p:pic>
        <p:nvPicPr>
          <p:cNvPr id="7" name="Picture 6">
            <a:extLst>
              <a:ext uri="{FF2B5EF4-FFF2-40B4-BE49-F238E27FC236}">
                <a16:creationId xmlns:a16="http://schemas.microsoft.com/office/drawing/2014/main" id="{6C10AA7B-E652-322F-C014-AC1027B396FD}"/>
              </a:ext>
            </a:extLst>
          </p:cNvPr>
          <p:cNvPicPr>
            <a:picLocks noChangeAspect="1"/>
          </p:cNvPicPr>
          <p:nvPr/>
        </p:nvPicPr>
        <p:blipFill>
          <a:blip r:embed="rId4"/>
          <a:stretch>
            <a:fillRect/>
          </a:stretch>
        </p:blipFill>
        <p:spPr>
          <a:xfrm>
            <a:off x="0" y="3429000"/>
            <a:ext cx="5731510" cy="2659380"/>
          </a:xfrm>
          <a:prstGeom prst="rect">
            <a:avLst/>
          </a:prstGeom>
        </p:spPr>
      </p:pic>
      <p:pic>
        <p:nvPicPr>
          <p:cNvPr id="8" name="Picture 7">
            <a:extLst>
              <a:ext uri="{FF2B5EF4-FFF2-40B4-BE49-F238E27FC236}">
                <a16:creationId xmlns:a16="http://schemas.microsoft.com/office/drawing/2014/main" id="{46131291-7AF7-9CEB-3C91-4E421D50BFED}"/>
              </a:ext>
            </a:extLst>
          </p:cNvPr>
          <p:cNvPicPr>
            <a:picLocks noChangeAspect="1"/>
          </p:cNvPicPr>
          <p:nvPr/>
        </p:nvPicPr>
        <p:blipFill>
          <a:blip r:embed="rId5"/>
          <a:stretch>
            <a:fillRect/>
          </a:stretch>
        </p:blipFill>
        <p:spPr>
          <a:xfrm>
            <a:off x="6301249" y="3276312"/>
            <a:ext cx="5731510" cy="2651760"/>
          </a:xfrm>
          <a:prstGeom prst="rect">
            <a:avLst/>
          </a:prstGeom>
        </p:spPr>
      </p:pic>
    </p:spTree>
    <p:extLst>
      <p:ext uri="{BB962C8B-B14F-4D97-AF65-F5344CB8AC3E}">
        <p14:creationId xmlns:p14="http://schemas.microsoft.com/office/powerpoint/2010/main" val="4153057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7A434-6F58-CA30-2A3C-72BCC11C3845}"/>
              </a:ext>
            </a:extLst>
          </p:cNvPr>
          <p:cNvPicPr>
            <a:picLocks noChangeAspect="1"/>
          </p:cNvPicPr>
          <p:nvPr/>
        </p:nvPicPr>
        <p:blipFill>
          <a:blip r:embed="rId2"/>
          <a:stretch>
            <a:fillRect/>
          </a:stretch>
        </p:blipFill>
        <p:spPr>
          <a:xfrm>
            <a:off x="159242" y="207214"/>
            <a:ext cx="5731510" cy="2647950"/>
          </a:xfrm>
          <a:prstGeom prst="rect">
            <a:avLst/>
          </a:prstGeom>
        </p:spPr>
      </p:pic>
      <p:pic>
        <p:nvPicPr>
          <p:cNvPr id="6" name="Picture 5">
            <a:extLst>
              <a:ext uri="{FF2B5EF4-FFF2-40B4-BE49-F238E27FC236}">
                <a16:creationId xmlns:a16="http://schemas.microsoft.com/office/drawing/2014/main" id="{9D5784FF-5F2C-65C9-2891-6C7206F7DBC7}"/>
              </a:ext>
            </a:extLst>
          </p:cNvPr>
          <p:cNvPicPr>
            <a:picLocks noChangeAspect="1"/>
          </p:cNvPicPr>
          <p:nvPr/>
        </p:nvPicPr>
        <p:blipFill>
          <a:blip r:embed="rId3"/>
          <a:stretch>
            <a:fillRect/>
          </a:stretch>
        </p:blipFill>
        <p:spPr>
          <a:xfrm>
            <a:off x="5890752" y="207214"/>
            <a:ext cx="5731510" cy="2647950"/>
          </a:xfrm>
          <a:prstGeom prst="rect">
            <a:avLst/>
          </a:prstGeom>
        </p:spPr>
      </p:pic>
      <p:pic>
        <p:nvPicPr>
          <p:cNvPr id="7" name="Picture 6">
            <a:extLst>
              <a:ext uri="{FF2B5EF4-FFF2-40B4-BE49-F238E27FC236}">
                <a16:creationId xmlns:a16="http://schemas.microsoft.com/office/drawing/2014/main" id="{E8A56A58-3DEE-C931-3F66-0D40E91D9037}"/>
              </a:ext>
            </a:extLst>
          </p:cNvPr>
          <p:cNvPicPr>
            <a:picLocks noChangeAspect="1"/>
          </p:cNvPicPr>
          <p:nvPr/>
        </p:nvPicPr>
        <p:blipFill>
          <a:blip r:embed="rId4"/>
          <a:stretch>
            <a:fillRect/>
          </a:stretch>
        </p:blipFill>
        <p:spPr>
          <a:xfrm>
            <a:off x="-64278" y="2855164"/>
            <a:ext cx="6178550" cy="2788285"/>
          </a:xfrm>
          <a:prstGeom prst="rect">
            <a:avLst/>
          </a:prstGeom>
        </p:spPr>
      </p:pic>
    </p:spTree>
    <p:extLst>
      <p:ext uri="{BB962C8B-B14F-4D97-AF65-F5344CB8AC3E}">
        <p14:creationId xmlns:p14="http://schemas.microsoft.com/office/powerpoint/2010/main" val="2423934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9A44DF-43D1-5C46-462D-25DED08E22A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8468517-A008-8ED5-4B05-44B2E259ABE7}"/>
              </a:ext>
            </a:extLst>
          </p:cNvPr>
          <p:cNvPicPr>
            <a:picLocks noChangeAspect="1"/>
          </p:cNvPicPr>
          <p:nvPr/>
        </p:nvPicPr>
        <p:blipFill>
          <a:blip r:embed="rId2"/>
          <a:stretch>
            <a:fillRect/>
          </a:stretch>
        </p:blipFill>
        <p:spPr>
          <a:xfrm>
            <a:off x="364490" y="291800"/>
            <a:ext cx="5731510" cy="2632710"/>
          </a:xfrm>
          <a:prstGeom prst="rect">
            <a:avLst/>
          </a:prstGeom>
        </p:spPr>
      </p:pic>
      <p:pic>
        <p:nvPicPr>
          <p:cNvPr id="6" name="Picture 5">
            <a:extLst>
              <a:ext uri="{FF2B5EF4-FFF2-40B4-BE49-F238E27FC236}">
                <a16:creationId xmlns:a16="http://schemas.microsoft.com/office/drawing/2014/main" id="{FA35BD64-DD94-AC72-FC19-7AE7196D2B44}"/>
              </a:ext>
            </a:extLst>
          </p:cNvPr>
          <p:cNvPicPr>
            <a:picLocks noChangeAspect="1"/>
          </p:cNvPicPr>
          <p:nvPr/>
        </p:nvPicPr>
        <p:blipFill>
          <a:blip r:embed="rId3"/>
          <a:stretch>
            <a:fillRect/>
          </a:stretch>
        </p:blipFill>
        <p:spPr>
          <a:xfrm>
            <a:off x="6096000" y="343630"/>
            <a:ext cx="5731510" cy="2651760"/>
          </a:xfrm>
          <a:prstGeom prst="rect">
            <a:avLst/>
          </a:prstGeom>
        </p:spPr>
      </p:pic>
      <p:pic>
        <p:nvPicPr>
          <p:cNvPr id="7" name="Picture 6">
            <a:extLst>
              <a:ext uri="{FF2B5EF4-FFF2-40B4-BE49-F238E27FC236}">
                <a16:creationId xmlns:a16="http://schemas.microsoft.com/office/drawing/2014/main" id="{F6F64F6B-3BA8-E43B-23BC-71FC3D90B71F}"/>
              </a:ext>
            </a:extLst>
          </p:cNvPr>
          <p:cNvPicPr>
            <a:picLocks noChangeAspect="1"/>
          </p:cNvPicPr>
          <p:nvPr/>
        </p:nvPicPr>
        <p:blipFill>
          <a:blip r:embed="rId4"/>
          <a:stretch>
            <a:fillRect/>
          </a:stretch>
        </p:blipFill>
        <p:spPr>
          <a:xfrm>
            <a:off x="364490" y="3131390"/>
            <a:ext cx="5731510" cy="2659380"/>
          </a:xfrm>
          <a:prstGeom prst="rect">
            <a:avLst/>
          </a:prstGeom>
        </p:spPr>
      </p:pic>
      <p:pic>
        <p:nvPicPr>
          <p:cNvPr id="8" name="Picture 7">
            <a:extLst>
              <a:ext uri="{FF2B5EF4-FFF2-40B4-BE49-F238E27FC236}">
                <a16:creationId xmlns:a16="http://schemas.microsoft.com/office/drawing/2014/main" id="{A8BCC3F2-642C-7FA6-192C-801C5E70D8A1}"/>
              </a:ext>
            </a:extLst>
          </p:cNvPr>
          <p:cNvPicPr>
            <a:picLocks noChangeAspect="1"/>
          </p:cNvPicPr>
          <p:nvPr/>
        </p:nvPicPr>
        <p:blipFill>
          <a:blip r:embed="rId5"/>
          <a:stretch>
            <a:fillRect/>
          </a:stretch>
        </p:blipFill>
        <p:spPr>
          <a:xfrm>
            <a:off x="6096000" y="3146620"/>
            <a:ext cx="5731510" cy="2661920"/>
          </a:xfrm>
          <a:prstGeom prst="rect">
            <a:avLst/>
          </a:prstGeom>
        </p:spPr>
      </p:pic>
    </p:spTree>
    <p:extLst>
      <p:ext uri="{BB962C8B-B14F-4D97-AF65-F5344CB8AC3E}">
        <p14:creationId xmlns:p14="http://schemas.microsoft.com/office/powerpoint/2010/main" val="1901964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E5E27-A027-53AC-3296-5ED48FE49CBE}"/>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1B09879-2F39-7B78-DA86-347B00CACC48}"/>
              </a:ext>
            </a:extLst>
          </p:cNvPr>
          <p:cNvPicPr>
            <a:picLocks noChangeAspect="1"/>
          </p:cNvPicPr>
          <p:nvPr/>
        </p:nvPicPr>
        <p:blipFill>
          <a:blip r:embed="rId2"/>
          <a:stretch>
            <a:fillRect/>
          </a:stretch>
        </p:blipFill>
        <p:spPr>
          <a:xfrm>
            <a:off x="364490" y="372745"/>
            <a:ext cx="5731510" cy="2635885"/>
          </a:xfrm>
          <a:prstGeom prst="rect">
            <a:avLst/>
          </a:prstGeom>
        </p:spPr>
      </p:pic>
      <p:pic>
        <p:nvPicPr>
          <p:cNvPr id="6" name="Picture 5">
            <a:extLst>
              <a:ext uri="{FF2B5EF4-FFF2-40B4-BE49-F238E27FC236}">
                <a16:creationId xmlns:a16="http://schemas.microsoft.com/office/drawing/2014/main" id="{AA73449F-EDE8-3070-1B9F-F04AAE76AE1A}"/>
              </a:ext>
            </a:extLst>
          </p:cNvPr>
          <p:cNvPicPr>
            <a:picLocks noChangeAspect="1"/>
          </p:cNvPicPr>
          <p:nvPr/>
        </p:nvPicPr>
        <p:blipFill>
          <a:blip r:embed="rId3"/>
          <a:stretch>
            <a:fillRect/>
          </a:stretch>
        </p:blipFill>
        <p:spPr>
          <a:xfrm>
            <a:off x="6096000" y="372745"/>
            <a:ext cx="5731510" cy="2426335"/>
          </a:xfrm>
          <a:prstGeom prst="rect">
            <a:avLst/>
          </a:prstGeom>
        </p:spPr>
      </p:pic>
      <p:pic>
        <p:nvPicPr>
          <p:cNvPr id="7" name="Picture 6">
            <a:extLst>
              <a:ext uri="{FF2B5EF4-FFF2-40B4-BE49-F238E27FC236}">
                <a16:creationId xmlns:a16="http://schemas.microsoft.com/office/drawing/2014/main" id="{E970EF5A-4312-075F-01F1-0884B211D009}"/>
              </a:ext>
            </a:extLst>
          </p:cNvPr>
          <p:cNvPicPr>
            <a:picLocks noChangeAspect="1"/>
          </p:cNvPicPr>
          <p:nvPr/>
        </p:nvPicPr>
        <p:blipFill>
          <a:blip r:embed="rId4"/>
          <a:stretch>
            <a:fillRect/>
          </a:stretch>
        </p:blipFill>
        <p:spPr>
          <a:xfrm>
            <a:off x="364490" y="3201161"/>
            <a:ext cx="5731510" cy="2629535"/>
          </a:xfrm>
          <a:prstGeom prst="rect">
            <a:avLst/>
          </a:prstGeom>
        </p:spPr>
      </p:pic>
      <p:pic>
        <p:nvPicPr>
          <p:cNvPr id="8" name="Picture 7">
            <a:extLst>
              <a:ext uri="{FF2B5EF4-FFF2-40B4-BE49-F238E27FC236}">
                <a16:creationId xmlns:a16="http://schemas.microsoft.com/office/drawing/2014/main" id="{D82212ED-6CA3-EDF6-2511-6628745E59A7}"/>
              </a:ext>
            </a:extLst>
          </p:cNvPr>
          <p:cNvPicPr>
            <a:picLocks noChangeAspect="1"/>
          </p:cNvPicPr>
          <p:nvPr/>
        </p:nvPicPr>
        <p:blipFill>
          <a:blip r:embed="rId5"/>
          <a:stretch>
            <a:fillRect/>
          </a:stretch>
        </p:blipFill>
        <p:spPr>
          <a:xfrm>
            <a:off x="6096000" y="3208463"/>
            <a:ext cx="5731510" cy="2614930"/>
          </a:xfrm>
          <a:prstGeom prst="rect">
            <a:avLst/>
          </a:prstGeom>
        </p:spPr>
      </p:pic>
    </p:spTree>
    <p:extLst>
      <p:ext uri="{BB962C8B-B14F-4D97-AF65-F5344CB8AC3E}">
        <p14:creationId xmlns:p14="http://schemas.microsoft.com/office/powerpoint/2010/main" val="3678942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4A4C-7413-DC24-99DB-EA0634262E21}"/>
              </a:ext>
            </a:extLst>
          </p:cNvPr>
          <p:cNvSpPr>
            <a:spLocks noGrp="1"/>
          </p:cNvSpPr>
          <p:nvPr>
            <p:ph type="title"/>
          </p:nvPr>
        </p:nvSpPr>
        <p:spPr>
          <a:xfrm>
            <a:off x="3795712" y="2265362"/>
            <a:ext cx="10515600" cy="1325563"/>
          </a:xfrm>
        </p:spPr>
        <p:txBody>
          <a:bodyPr/>
          <a:lstStyle/>
          <a:p>
            <a:r>
              <a:rPr lang="en-US" dirty="0"/>
              <a:t>Screenshots</a:t>
            </a:r>
            <a:endParaRPr lang="en-IN" dirty="0"/>
          </a:p>
        </p:txBody>
      </p:sp>
      <p:pic>
        <p:nvPicPr>
          <p:cNvPr id="3" name="Picture 2">
            <a:extLst>
              <a:ext uri="{FF2B5EF4-FFF2-40B4-BE49-F238E27FC236}">
                <a16:creationId xmlns:a16="http://schemas.microsoft.com/office/drawing/2014/main" id="{52BA7349-D510-2589-08DF-438EF5727AE5}"/>
              </a:ext>
            </a:extLst>
          </p:cNvPr>
          <p:cNvPicPr>
            <a:picLocks noChangeAspect="1"/>
          </p:cNvPicPr>
          <p:nvPr/>
        </p:nvPicPr>
        <p:blipFill>
          <a:blip r:embed="rId2"/>
          <a:stretch>
            <a:fillRect/>
          </a:stretch>
        </p:blipFill>
        <p:spPr>
          <a:xfrm>
            <a:off x="2590105" y="649045"/>
            <a:ext cx="5731510" cy="2606040"/>
          </a:xfrm>
          <a:prstGeom prst="rect">
            <a:avLst/>
          </a:prstGeom>
        </p:spPr>
      </p:pic>
      <p:pic>
        <p:nvPicPr>
          <p:cNvPr id="4" name="Picture 3">
            <a:extLst>
              <a:ext uri="{FF2B5EF4-FFF2-40B4-BE49-F238E27FC236}">
                <a16:creationId xmlns:a16="http://schemas.microsoft.com/office/drawing/2014/main" id="{D6093090-38D0-34E6-8551-3EDC031F50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0105" y="3429000"/>
            <a:ext cx="5731510" cy="2661920"/>
          </a:xfrm>
          <a:prstGeom prst="rect">
            <a:avLst/>
          </a:prstGeom>
        </p:spPr>
      </p:pic>
    </p:spTree>
    <p:extLst>
      <p:ext uri="{BB962C8B-B14F-4D97-AF65-F5344CB8AC3E}">
        <p14:creationId xmlns:p14="http://schemas.microsoft.com/office/powerpoint/2010/main" val="165128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E416-2329-4CAE-7B00-8C41B6FF1E49}"/>
              </a:ext>
            </a:extLst>
          </p:cNvPr>
          <p:cNvSpPr>
            <a:spLocks noGrp="1"/>
          </p:cNvSpPr>
          <p:nvPr>
            <p:ph type="title"/>
          </p:nvPr>
        </p:nvSpPr>
        <p:spPr>
          <a:xfrm>
            <a:off x="662577" y="112077"/>
            <a:ext cx="10515600" cy="1157923"/>
          </a:xfrm>
        </p:spPr>
        <p:txBody>
          <a:bodyPr>
            <a:normAutofit/>
          </a:bodyPr>
          <a:lstStyle/>
          <a:p>
            <a:pPr algn="ctr"/>
            <a:r>
              <a:rPr lang="en-US" sz="4800" b="1" dirty="0"/>
              <a:t>Introduction</a:t>
            </a:r>
            <a:endParaRPr lang="en-IN" sz="4800" b="1" dirty="0"/>
          </a:p>
        </p:txBody>
      </p:sp>
      <p:sp>
        <p:nvSpPr>
          <p:cNvPr id="3" name="Content Placeholder 2">
            <a:extLst>
              <a:ext uri="{FF2B5EF4-FFF2-40B4-BE49-F238E27FC236}">
                <a16:creationId xmlns:a16="http://schemas.microsoft.com/office/drawing/2014/main" id="{D0FBAA4E-2CC2-B5AA-F8E2-F2728D2DEAC2}"/>
              </a:ext>
            </a:extLst>
          </p:cNvPr>
          <p:cNvSpPr>
            <a:spLocks noGrp="1"/>
          </p:cNvSpPr>
          <p:nvPr>
            <p:ph idx="1"/>
          </p:nvPr>
        </p:nvSpPr>
        <p:spPr>
          <a:xfrm>
            <a:off x="5547360" y="1373777"/>
            <a:ext cx="6266906" cy="5372146"/>
          </a:xfrm>
        </p:spPr>
        <p:txBody>
          <a:bodyPr>
            <a:normAutofit fontScale="47500" lnSpcReduction="20000"/>
          </a:bodyPr>
          <a:lstStyle/>
          <a:p>
            <a:r>
              <a:rPr lang="en-US" sz="3200" dirty="0">
                <a:effectLst/>
                <a:ea typeface="Times New Roman" panose="02020603050405020304" pitchFamily="18" charset="0"/>
              </a:rPr>
              <a:t>Medical e-commerce refers to the buying and selling of medical products and services over the internet. It is a growing industry that is revolutionizing the way healthcare is delivered to customer. In this project, we aim to develop an online medical e-commerce platform that allows Customers to purchase medical products and services from the comfort of their homes.</a:t>
            </a:r>
          </a:p>
          <a:p>
            <a:endParaRPr lang="en-US" sz="3200" dirty="0">
              <a:effectLst/>
              <a:ea typeface="Times New Roman" panose="02020603050405020304" pitchFamily="18" charset="0"/>
            </a:endParaRPr>
          </a:p>
          <a:p>
            <a:r>
              <a:rPr lang="en-US" sz="3200" dirty="0">
                <a:effectLst/>
                <a:ea typeface="Times New Roman" panose="02020603050405020304" pitchFamily="18" charset="0"/>
              </a:rPr>
              <a:t>The platform will offer a wide range of medical products and services such as prescription medications, over-the-counter medications, medical devices, and healthcare services. It will be user-friendly and easy to navigate, allowing Customers to browse, search and purchase medical products and services easily.</a:t>
            </a:r>
          </a:p>
          <a:p>
            <a:r>
              <a:rPr lang="en-US" sz="3200" dirty="0">
                <a:effectLst/>
                <a:ea typeface="Times New Roman" panose="02020603050405020304" pitchFamily="18" charset="0"/>
              </a:rPr>
              <a:t>To ensure the quality of the products and services offered on the platform, we will partner with reputable medical suppliers and service providers. We will also implement a review system that allows Customers to rate the products and services they receive, thus ensuring that only high-quality products and services are available on the platform.</a:t>
            </a:r>
          </a:p>
          <a:p>
            <a:endParaRPr lang="en-US" sz="3200" dirty="0">
              <a:effectLst/>
              <a:ea typeface="Times New Roman" panose="02020603050405020304" pitchFamily="18" charset="0"/>
            </a:endParaRPr>
          </a:p>
          <a:p>
            <a:r>
              <a:rPr lang="en-US" sz="3200" dirty="0">
                <a:effectLst/>
                <a:ea typeface="Times New Roman" panose="02020603050405020304" pitchFamily="18" charset="0"/>
              </a:rPr>
              <a:t>Overall, our medical e-commerce platform will provide Customers with a convenient and secure way to purchase medical products and services. It will also help healthcare providers to expand their reach and offer their services to a wider audience.</a:t>
            </a:r>
            <a:endParaRPr lang="en-IN" sz="3200" dirty="0"/>
          </a:p>
        </p:txBody>
      </p:sp>
      <p:pic>
        <p:nvPicPr>
          <p:cNvPr id="1026" name="Picture 2" descr="Full Guide on Medical Supply eCommerce: Read Or Miss Out - nopCommerce">
            <a:extLst>
              <a:ext uri="{FF2B5EF4-FFF2-40B4-BE49-F238E27FC236}">
                <a16:creationId xmlns:a16="http://schemas.microsoft.com/office/drawing/2014/main" id="{2D485EA7-2E28-5DDC-11BB-4975E69D0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 y="1047750"/>
            <a:ext cx="5354320" cy="544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436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4A4C-7413-DC24-99DB-EA0634262E21}"/>
              </a:ext>
            </a:extLst>
          </p:cNvPr>
          <p:cNvSpPr>
            <a:spLocks noGrp="1"/>
          </p:cNvSpPr>
          <p:nvPr>
            <p:ph type="title"/>
          </p:nvPr>
        </p:nvSpPr>
        <p:spPr>
          <a:xfrm>
            <a:off x="3795712" y="2265362"/>
            <a:ext cx="10515600" cy="1325563"/>
          </a:xfrm>
        </p:spPr>
        <p:txBody>
          <a:bodyPr/>
          <a:lstStyle/>
          <a:p>
            <a:r>
              <a:rPr lang="en-US" dirty="0"/>
              <a:t>Screenshots</a:t>
            </a:r>
            <a:endParaRPr lang="en-IN" dirty="0"/>
          </a:p>
        </p:txBody>
      </p:sp>
    </p:spTree>
    <p:extLst>
      <p:ext uri="{BB962C8B-B14F-4D97-AF65-F5344CB8AC3E}">
        <p14:creationId xmlns:p14="http://schemas.microsoft.com/office/powerpoint/2010/main" val="3925767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0CDD-A2BD-5868-33E8-E4A0BA9579B1}"/>
              </a:ext>
            </a:extLst>
          </p:cNvPr>
          <p:cNvSpPr>
            <a:spLocks noGrp="1"/>
          </p:cNvSpPr>
          <p:nvPr>
            <p:ph type="ctrTitle"/>
          </p:nvPr>
        </p:nvSpPr>
        <p:spPr>
          <a:xfrm>
            <a:off x="1104899" y="376237"/>
            <a:ext cx="9144000" cy="1435100"/>
          </a:xfrm>
        </p:spPr>
        <p:txBody>
          <a:bodyPr/>
          <a:lstStyle/>
          <a:p>
            <a:r>
              <a:rPr lang="en-US" dirty="0"/>
              <a:t>Specifications</a:t>
            </a:r>
            <a:endParaRPr lang="en-IN" dirty="0"/>
          </a:p>
        </p:txBody>
      </p:sp>
      <p:sp>
        <p:nvSpPr>
          <p:cNvPr id="3" name="Subtitle 2">
            <a:extLst>
              <a:ext uri="{FF2B5EF4-FFF2-40B4-BE49-F238E27FC236}">
                <a16:creationId xmlns:a16="http://schemas.microsoft.com/office/drawing/2014/main" id="{A862EDFC-8B39-4706-5DC3-2F85F1B7DE80}"/>
              </a:ext>
            </a:extLst>
          </p:cNvPr>
          <p:cNvSpPr>
            <a:spLocks noGrp="1"/>
          </p:cNvSpPr>
          <p:nvPr>
            <p:ph type="subTitle" idx="1"/>
          </p:nvPr>
        </p:nvSpPr>
        <p:spPr>
          <a:xfrm>
            <a:off x="1200150" y="2049463"/>
            <a:ext cx="9144000" cy="4432300"/>
          </a:xfrm>
        </p:spPr>
        <p:txBody>
          <a:bodyPr>
            <a:normAutofit fontScale="25000" lnSpcReduction="20000"/>
          </a:bodyPr>
          <a:lstStyle/>
          <a:p>
            <a:pPr algn="just"/>
            <a:r>
              <a:rPr lang="en-US" sz="9600" kern="1200" dirty="0"/>
              <a:t>The application will use JavaScript, jQuery and CSS as main web technologies.</a:t>
            </a:r>
          </a:p>
          <a:p>
            <a:pPr algn="just"/>
            <a:r>
              <a:rPr lang="en-US" sz="9600" kern="1200" dirty="0"/>
              <a:t>HTTP and FTP protocols are used as communication protocols. FTP is used to upload the web application in live domain and the client can access it via HTTP protocol.</a:t>
            </a:r>
          </a:p>
          <a:p>
            <a:pPr algn="just"/>
            <a:r>
              <a:rPr lang="en-US" sz="9600" kern="1200" dirty="0"/>
              <a:t>SMTP protocol is used for Email communication.</a:t>
            </a:r>
          </a:p>
          <a:p>
            <a:pPr algn="just"/>
            <a:r>
              <a:rPr lang="en-US" sz="9600" kern="1200" dirty="0"/>
              <a:t>Several types of validations make this web application a secured one and SQL Injections can also be prevented.</a:t>
            </a:r>
          </a:p>
          <a:p>
            <a:pPr algn="just"/>
            <a:r>
              <a:rPr lang="en-US" sz="9600" kern="1200" dirty="0"/>
              <a:t>Since Student’s Online Portal is a web-based application, internet connection must be established.</a:t>
            </a:r>
          </a:p>
          <a:p>
            <a:pPr algn="just"/>
            <a:r>
              <a:rPr lang="en-US" sz="9600" kern="1200" dirty="0"/>
              <a:t>The Student’s Online Portal will be used on PCs and will function via internet or intranet in any web browser</a:t>
            </a:r>
            <a:endParaRPr lang="en" sz="9600" kern="1200" dirty="0"/>
          </a:p>
          <a:p>
            <a:endParaRPr lang="en-IN" dirty="0"/>
          </a:p>
        </p:txBody>
      </p:sp>
    </p:spTree>
    <p:extLst>
      <p:ext uri="{BB962C8B-B14F-4D97-AF65-F5344CB8AC3E}">
        <p14:creationId xmlns:p14="http://schemas.microsoft.com/office/powerpoint/2010/main" val="844133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625022" y="169524"/>
            <a:ext cx="10515600" cy="1071563"/>
          </a:xfrm>
        </p:spPr>
        <p:txBody>
          <a:bodyPr>
            <a:normAutofit fontScale="90000"/>
          </a:bodyPr>
          <a:lstStyle/>
          <a:p>
            <a:pPr algn="ctr"/>
            <a:r>
              <a:rPr lang="en-US" dirty="0"/>
              <a:t>Software And </a:t>
            </a:r>
            <a:r>
              <a:rPr lang="en-US" dirty="0" err="1"/>
              <a:t>HardwareRequirement</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1006021" y="1241086"/>
            <a:ext cx="10515600" cy="4789599"/>
          </a:xfrm>
        </p:spPr>
        <p:txBody>
          <a:bodyPr>
            <a:normAutofit fontScale="25000" lnSpcReduction="20000"/>
          </a:bodyPr>
          <a:lstStyle/>
          <a:p>
            <a:r>
              <a:rPr lang="en-IN" sz="8000" u="sng" kern="1200" dirty="0">
                <a:solidFill>
                  <a:schemeClr val="tx1"/>
                </a:solidFill>
              </a:rPr>
              <a:t>Server Side:</a:t>
            </a:r>
          </a:p>
          <a:p>
            <a:r>
              <a:rPr lang="en-IN" sz="8000" u="sng" kern="1200" dirty="0">
                <a:solidFill>
                  <a:schemeClr val="tx1"/>
                </a:solidFill>
              </a:rPr>
              <a:t> </a:t>
            </a:r>
          </a:p>
          <a:p>
            <a:r>
              <a:rPr lang="en-IN" sz="8000" b="1" u="sng" kern="1200" dirty="0">
                <a:solidFill>
                  <a:schemeClr val="tx1"/>
                </a:solidFill>
              </a:rPr>
              <a:t>Processor: </a:t>
            </a:r>
            <a:r>
              <a:rPr lang="en-IN" sz="8000" b="0" u="sng" kern="1200" dirty="0">
                <a:solidFill>
                  <a:schemeClr val="tx1"/>
                </a:solidFill>
              </a:rPr>
              <a:t>Intel® Xeon® processor 3500 series</a:t>
            </a:r>
          </a:p>
          <a:p>
            <a:r>
              <a:rPr lang="nn-NO" sz="8000" b="1" u="sng" kern="1200" dirty="0">
                <a:solidFill>
                  <a:schemeClr val="tx1"/>
                </a:solidFill>
              </a:rPr>
              <a:t>HDD: </a:t>
            </a:r>
            <a:r>
              <a:rPr lang="nn-NO" sz="8000" b="0" u="sng" kern="1200" dirty="0">
                <a:solidFill>
                  <a:schemeClr val="tx1"/>
                </a:solidFill>
              </a:rPr>
              <a:t>Minimum 500GB Disk Space</a:t>
            </a:r>
          </a:p>
          <a:p>
            <a:r>
              <a:rPr lang="en-IN" sz="8000" b="1" u="sng" kern="1200" dirty="0">
                <a:solidFill>
                  <a:schemeClr val="tx1"/>
                </a:solidFill>
              </a:rPr>
              <a:t>RAM: </a:t>
            </a:r>
            <a:r>
              <a:rPr lang="en-IN" sz="8000" b="0" u="sng" kern="1200" dirty="0">
                <a:solidFill>
                  <a:schemeClr val="tx1"/>
                </a:solidFill>
              </a:rPr>
              <a:t>Minimum 4GB </a:t>
            </a:r>
          </a:p>
          <a:p>
            <a:r>
              <a:rPr lang="en-IN" sz="8000" b="1" u="sng" kern="1200" dirty="0">
                <a:solidFill>
                  <a:schemeClr val="tx1"/>
                </a:solidFill>
              </a:rPr>
              <a:t>OS: </a:t>
            </a:r>
            <a:r>
              <a:rPr lang="en-IN" sz="8000" b="0" u="sng" kern="1200" dirty="0">
                <a:solidFill>
                  <a:schemeClr val="tx1"/>
                </a:solidFill>
              </a:rPr>
              <a:t>Windows 10, Linux 6 </a:t>
            </a:r>
          </a:p>
          <a:p>
            <a:r>
              <a:rPr lang="en-IN" sz="8000" b="1" u="sng" kern="1200" dirty="0">
                <a:solidFill>
                  <a:schemeClr val="tx1"/>
                </a:solidFill>
              </a:rPr>
              <a:t>Database: </a:t>
            </a:r>
            <a:r>
              <a:rPr lang="en-IN" sz="8000" b="0" u="sng" kern="1200" dirty="0">
                <a:solidFill>
                  <a:schemeClr val="tx1"/>
                </a:solidFill>
              </a:rPr>
              <a:t>MySQL</a:t>
            </a:r>
          </a:p>
          <a:p>
            <a:r>
              <a:rPr lang="en-IN" sz="8000" b="0" u="sng" kern="1200" dirty="0">
                <a:solidFill>
                  <a:schemeClr val="tx1"/>
                </a:solidFill>
              </a:rPr>
              <a:t> </a:t>
            </a:r>
          </a:p>
          <a:p>
            <a:r>
              <a:rPr lang="en-IN" sz="8000" b="0" u="sng" kern="1200" dirty="0">
                <a:solidFill>
                  <a:schemeClr val="tx1"/>
                </a:solidFill>
              </a:rPr>
              <a:t>Client Side (minimum requirement):</a:t>
            </a:r>
          </a:p>
          <a:p>
            <a:r>
              <a:rPr lang="en-IN" sz="8000" b="1" u="sng" kern="1200" dirty="0">
                <a:solidFill>
                  <a:schemeClr val="tx1"/>
                </a:solidFill>
              </a:rPr>
              <a:t>Processor: </a:t>
            </a:r>
            <a:r>
              <a:rPr lang="en-IN" sz="8000" b="0" u="sng" kern="1200" dirty="0">
                <a:solidFill>
                  <a:schemeClr val="tx1"/>
                </a:solidFill>
              </a:rPr>
              <a:t>Intel Dual Core</a:t>
            </a:r>
          </a:p>
          <a:p>
            <a:r>
              <a:rPr lang="nn-NO" sz="8000" b="1" u="sng" kern="1200" dirty="0">
                <a:solidFill>
                  <a:schemeClr val="tx1"/>
                </a:solidFill>
              </a:rPr>
              <a:t>HDD: </a:t>
            </a:r>
            <a:r>
              <a:rPr lang="nn-NO" sz="8000" b="0" u="sng" kern="1200" dirty="0">
                <a:solidFill>
                  <a:schemeClr val="tx1"/>
                </a:solidFill>
              </a:rPr>
              <a:t>Minimum 80GB Disk Space</a:t>
            </a:r>
          </a:p>
          <a:p>
            <a:r>
              <a:rPr lang="en-IN" sz="8000" b="1" u="sng" kern="1200" dirty="0">
                <a:solidFill>
                  <a:schemeClr val="tx1"/>
                </a:solidFill>
              </a:rPr>
              <a:t>RAM: </a:t>
            </a:r>
            <a:r>
              <a:rPr lang="en-IN" sz="8000" b="0" u="sng" kern="1200" dirty="0">
                <a:solidFill>
                  <a:schemeClr val="tx1"/>
                </a:solidFill>
              </a:rPr>
              <a:t>Minimum 2GB</a:t>
            </a:r>
          </a:p>
          <a:p>
            <a:r>
              <a:rPr lang="en-IN" sz="8000" b="1" u="sng" kern="1200" dirty="0">
                <a:solidFill>
                  <a:schemeClr val="tx1"/>
                </a:solidFill>
              </a:rPr>
              <a:t>OS: </a:t>
            </a:r>
            <a:r>
              <a:rPr lang="en-IN" sz="8000" b="0" u="sng" kern="1200" dirty="0">
                <a:solidFill>
                  <a:schemeClr val="tx1"/>
                </a:solidFill>
              </a:rPr>
              <a:t>Windows 7, Linux</a:t>
            </a:r>
          </a:p>
          <a:p>
            <a:endParaRPr lang="en-IN" dirty="0"/>
          </a:p>
        </p:txBody>
      </p:sp>
    </p:spTree>
    <p:extLst>
      <p:ext uri="{BB962C8B-B14F-4D97-AF65-F5344CB8AC3E}">
        <p14:creationId xmlns:p14="http://schemas.microsoft.com/office/powerpoint/2010/main" val="1031028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831850" y="1196974"/>
            <a:ext cx="10515600" cy="1071563"/>
          </a:xfrm>
        </p:spPr>
        <p:txBody>
          <a:bodyPr/>
          <a:lstStyle/>
          <a:p>
            <a:pPr algn="ctr"/>
            <a:r>
              <a:rPr lang="en-US" dirty="0"/>
              <a:t>Advantages</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788307" y="2956606"/>
            <a:ext cx="10515600" cy="3814308"/>
          </a:xfrm>
        </p:spPr>
        <p:txBody>
          <a:bodyPr>
            <a:normAutofit fontScale="92500" lnSpcReduction="20000"/>
          </a:bodyPr>
          <a:lstStyle/>
          <a:p>
            <a:pPr marL="457200" indent="-457200">
              <a:buFont typeface="Arial" panose="020B0604020202020204" pitchFamily="34" charset="0"/>
              <a:buChar char="•"/>
            </a:pPr>
            <a:r>
              <a:rPr lang="en-US" sz="2800" dirty="0">
                <a:solidFill>
                  <a:schemeClr val="tx1"/>
                </a:solidFill>
              </a:rPr>
              <a:t>Vendor and Customer can access the website from anywhere </a:t>
            </a:r>
          </a:p>
          <a:p>
            <a:pPr marL="457200" indent="-457200">
              <a:buFont typeface="Arial" panose="020B0604020202020204" pitchFamily="34" charset="0"/>
              <a:buChar char="•"/>
            </a:pPr>
            <a:r>
              <a:rPr lang="en-US" sz="2800" dirty="0">
                <a:solidFill>
                  <a:schemeClr val="tx1"/>
                </a:solidFill>
              </a:rPr>
              <a:t>Even the Publication House can list their product on the websites</a:t>
            </a:r>
          </a:p>
          <a:p>
            <a:pPr marL="457200" indent="-457200">
              <a:buFont typeface="Arial" panose="020B0604020202020204" pitchFamily="34" charset="0"/>
              <a:buChar char="•"/>
            </a:pPr>
            <a:r>
              <a:rPr lang="en-US" sz="2800" dirty="0">
                <a:solidFill>
                  <a:schemeClr val="tx1"/>
                </a:solidFill>
              </a:rPr>
              <a:t>Adding new Product to the web-site is very easy</a:t>
            </a:r>
          </a:p>
          <a:p>
            <a:pPr marL="457200" indent="-457200">
              <a:buFont typeface="Arial" panose="020B0604020202020204" pitchFamily="34" charset="0"/>
              <a:buChar char="•"/>
            </a:pPr>
            <a:r>
              <a:rPr lang="en-US" sz="2800" dirty="0">
                <a:solidFill>
                  <a:schemeClr val="tx1"/>
                </a:solidFill>
              </a:rPr>
              <a:t>Get the Medical Product at your doorsteps </a:t>
            </a:r>
          </a:p>
          <a:p>
            <a:pPr marL="457200" indent="-457200">
              <a:buFont typeface="Arial" panose="020B0604020202020204" pitchFamily="34" charset="0"/>
              <a:buChar char="•"/>
            </a:pPr>
            <a:r>
              <a:rPr lang="en-US" sz="2800" dirty="0">
                <a:solidFill>
                  <a:schemeClr val="tx1"/>
                </a:solidFill>
              </a:rPr>
              <a:t>User Interface is user-friendly</a:t>
            </a:r>
          </a:p>
          <a:p>
            <a:pPr marL="457200" indent="-457200">
              <a:buFont typeface="Arial" panose="020B0604020202020204" pitchFamily="34" charset="0"/>
              <a:buChar char="•"/>
            </a:pPr>
            <a:r>
              <a:rPr lang="en-US" sz="2800" dirty="0">
                <a:solidFill>
                  <a:schemeClr val="tx1"/>
                </a:solidFill>
              </a:rPr>
              <a:t>Price of the product is justified</a:t>
            </a:r>
          </a:p>
          <a:p>
            <a:endParaRPr lang="en-US" sz="2800" dirty="0">
              <a:solidFill>
                <a:schemeClr val="tx1"/>
              </a:solidFill>
            </a:endParaRPr>
          </a:p>
          <a:p>
            <a:endParaRPr lang="en-US" sz="2800" dirty="0">
              <a:solidFill>
                <a:schemeClr val="tx1"/>
              </a:solidFill>
            </a:endParaRPr>
          </a:p>
          <a:p>
            <a:r>
              <a:rPr lang="en-US" sz="2800" dirty="0">
                <a:solidFill>
                  <a:schemeClr val="tx1"/>
                </a:solidFill>
              </a:rPr>
              <a:t> </a:t>
            </a:r>
            <a:endParaRPr lang="en-IN" sz="2800" dirty="0">
              <a:solidFill>
                <a:schemeClr val="tx1"/>
              </a:solidFill>
            </a:endParaRPr>
          </a:p>
        </p:txBody>
      </p:sp>
    </p:spTree>
    <p:extLst>
      <p:ext uri="{BB962C8B-B14F-4D97-AF65-F5344CB8AC3E}">
        <p14:creationId xmlns:p14="http://schemas.microsoft.com/office/powerpoint/2010/main" val="1952685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788307" y="1196974"/>
            <a:ext cx="10515600" cy="1071563"/>
          </a:xfrm>
        </p:spPr>
        <p:txBody>
          <a:bodyPr/>
          <a:lstStyle/>
          <a:p>
            <a:pPr algn="ctr"/>
            <a:r>
              <a:rPr lang="en-US" dirty="0"/>
              <a:t>Disadvantages</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684892" y="2858635"/>
            <a:ext cx="10515600" cy="2366508"/>
          </a:xfrm>
        </p:spPr>
        <p:txBody>
          <a:bodyPr/>
          <a:lstStyle/>
          <a:p>
            <a:pPr marL="342900" indent="-342900">
              <a:buFont typeface="Arial" panose="020B0604020202020204" pitchFamily="34" charset="0"/>
              <a:buChar char="•"/>
            </a:pPr>
            <a:r>
              <a:rPr lang="en-US" dirty="0">
                <a:solidFill>
                  <a:schemeClr val="tx1"/>
                </a:solidFill>
              </a:rPr>
              <a:t>Sometime the site get crash so that time no one can access that site .</a:t>
            </a:r>
          </a:p>
          <a:p>
            <a:pPr marL="342900" indent="-342900">
              <a:buFont typeface="Arial" panose="020B0604020202020204" pitchFamily="34" charset="0"/>
              <a:buChar char="•"/>
            </a:pPr>
            <a:r>
              <a:rPr lang="en-US" dirty="0">
                <a:solidFill>
                  <a:schemeClr val="tx1"/>
                </a:solidFill>
              </a:rPr>
              <a:t>Customer cannot try the product before they buy.</a:t>
            </a:r>
          </a:p>
          <a:p>
            <a:pPr marL="342900" indent="-342900">
              <a:buFont typeface="Arial" panose="020B0604020202020204" pitchFamily="34" charset="0"/>
              <a:buChar char="•"/>
            </a:pPr>
            <a:r>
              <a:rPr lang="en-US" dirty="0">
                <a:solidFill>
                  <a:schemeClr val="tx1"/>
                </a:solidFill>
              </a:rPr>
              <a:t>Sometime the in the delivery the product get damage .</a:t>
            </a:r>
          </a:p>
          <a:p>
            <a:pPr marL="342900" indent="-342900">
              <a:buFont typeface="Arial" panose="020B0604020202020204" pitchFamily="34" charset="0"/>
              <a:buChar char="•"/>
            </a:pPr>
            <a:r>
              <a:rPr lang="en-US" dirty="0">
                <a:solidFill>
                  <a:schemeClr val="tx1"/>
                </a:solidFill>
              </a:rPr>
              <a:t>E-commerce is highly competitive.</a:t>
            </a:r>
          </a:p>
          <a:p>
            <a:pPr marL="342900" indent="-342900">
              <a:buFont typeface="Arial" panose="020B0604020202020204" pitchFamily="34" charset="0"/>
              <a:buChar char="•"/>
            </a:pPr>
            <a:r>
              <a:rPr lang="en-US" dirty="0">
                <a:solidFill>
                  <a:schemeClr val="tx1"/>
                </a:solidFill>
              </a:rPr>
              <a:t>Shipping time can be lengthy</a:t>
            </a:r>
            <a:endParaRPr lang="en-IN" dirty="0">
              <a:solidFill>
                <a:schemeClr val="tx1"/>
              </a:solidFill>
            </a:endParaRPr>
          </a:p>
        </p:txBody>
      </p:sp>
    </p:spTree>
    <p:extLst>
      <p:ext uri="{BB962C8B-B14F-4D97-AF65-F5344CB8AC3E}">
        <p14:creationId xmlns:p14="http://schemas.microsoft.com/office/powerpoint/2010/main" val="650615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838200" y="617764"/>
            <a:ext cx="10515600" cy="1071563"/>
          </a:xfrm>
        </p:spPr>
        <p:txBody>
          <a:bodyPr/>
          <a:lstStyle/>
          <a:p>
            <a:pPr algn="ctr"/>
            <a:r>
              <a:rPr lang="en-US" dirty="0"/>
              <a:t>Conclusion</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838200" y="2009550"/>
            <a:ext cx="10515600" cy="4004808"/>
          </a:xfrm>
        </p:spPr>
        <p:txBody>
          <a:bodyPr>
            <a:normAutofit/>
          </a:bodyPr>
          <a:lstStyle/>
          <a:p>
            <a:pPr marL="342900" indent="-342900">
              <a:buFont typeface="Arial" panose="020B0604020202020204" pitchFamily="34" charset="0"/>
              <a:buChar char="•"/>
            </a:pPr>
            <a:r>
              <a:rPr lang="en-US" dirty="0">
                <a:solidFill>
                  <a:schemeClr val="tx1"/>
                </a:solidFill>
              </a:rPr>
              <a:t>In the competitive world if you want to grow rapidly you must use the web application to grow the business.</a:t>
            </a:r>
          </a:p>
          <a:p>
            <a:pPr marL="342900" indent="-342900">
              <a:buFont typeface="Arial" panose="020B0604020202020204" pitchFamily="34" charset="0"/>
              <a:buChar char="•"/>
            </a:pPr>
            <a:r>
              <a:rPr lang="en-US" dirty="0">
                <a:solidFill>
                  <a:schemeClr val="tx1"/>
                </a:solidFill>
              </a:rPr>
              <a:t>User-friendly interface : The online store should have an easy-to-use and intuitive interface that allows customers to quickly and easily find the books they are looking for.</a:t>
            </a:r>
          </a:p>
          <a:p>
            <a:pPr marL="342900" indent="-342900">
              <a:buFont typeface="Arial" panose="020B0604020202020204" pitchFamily="34" charset="0"/>
              <a:buChar char="•"/>
            </a:pPr>
            <a:r>
              <a:rPr lang="en-US" dirty="0">
                <a:solidFill>
                  <a:schemeClr val="tx1"/>
                </a:solidFill>
              </a:rPr>
              <a:t>Customer can order the book  from any part of the country at their door steps</a:t>
            </a:r>
          </a:p>
          <a:p>
            <a:pPr marL="342900" indent="-342900">
              <a:buFont typeface="Arial" panose="020B0604020202020204" pitchFamily="34" charset="0"/>
              <a:buChar char="•"/>
            </a:pPr>
            <a:r>
              <a:rPr lang="en-US" dirty="0">
                <a:solidFill>
                  <a:schemeClr val="tx1"/>
                </a:solidFill>
              </a:rPr>
              <a:t>Vendor don’t have limited customer because of the website he/she can sell the book all over the country </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IN" dirty="0"/>
          </a:p>
        </p:txBody>
      </p:sp>
    </p:spTree>
    <p:extLst>
      <p:ext uri="{BB962C8B-B14F-4D97-AF65-F5344CB8AC3E}">
        <p14:creationId xmlns:p14="http://schemas.microsoft.com/office/powerpoint/2010/main" val="2799032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110490" y="151130"/>
            <a:ext cx="10515600" cy="1071563"/>
          </a:xfrm>
        </p:spPr>
        <p:txBody>
          <a:bodyPr/>
          <a:lstStyle/>
          <a:p>
            <a:pPr algn="ctr"/>
            <a:r>
              <a:rPr lang="en-US" dirty="0"/>
              <a:t>Future Enhancement</a:t>
            </a:r>
            <a:endParaRPr lang="en-IN" dirty="0"/>
          </a:p>
        </p:txBody>
      </p:sp>
      <p:sp>
        <p:nvSpPr>
          <p:cNvPr id="3" name="Title 1">
            <a:extLst>
              <a:ext uri="{FF2B5EF4-FFF2-40B4-BE49-F238E27FC236}">
                <a16:creationId xmlns:a16="http://schemas.microsoft.com/office/drawing/2014/main" id="{FD487CEC-67C7-5F69-F6B3-EEC347C8C29A}"/>
              </a:ext>
            </a:extLst>
          </p:cNvPr>
          <p:cNvSpPr txBox="1">
            <a:spLocks/>
          </p:cNvSpPr>
          <p:nvPr/>
        </p:nvSpPr>
        <p:spPr>
          <a:xfrm>
            <a:off x="110490" y="1360170"/>
            <a:ext cx="11949430" cy="53467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endParaRPr lang="en-IN" dirty="0"/>
          </a:p>
        </p:txBody>
      </p:sp>
      <p:sp>
        <p:nvSpPr>
          <p:cNvPr id="5" name="Rectangle 4">
            <a:extLst>
              <a:ext uri="{FF2B5EF4-FFF2-40B4-BE49-F238E27FC236}">
                <a16:creationId xmlns:a16="http://schemas.microsoft.com/office/drawing/2014/main" id="{9F127CE8-D7F4-FB81-3E9A-36AD9663004F}"/>
              </a:ext>
            </a:extLst>
          </p:cNvPr>
          <p:cNvSpPr/>
          <p:nvPr/>
        </p:nvSpPr>
        <p:spPr>
          <a:xfrm>
            <a:off x="2001520" y="1828800"/>
            <a:ext cx="9469120" cy="4470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42900" indent="-342900">
              <a:buFont typeface="+mj-lt"/>
              <a:buAutoNum type="arabicPeriod"/>
            </a:pPr>
            <a:r>
              <a:rPr lang="en-US" dirty="0"/>
              <a:t>We will handle complete delivery system</a:t>
            </a:r>
          </a:p>
          <a:p>
            <a:pPr marL="342900" indent="-342900">
              <a:buFont typeface="+mj-lt"/>
              <a:buAutoNum type="arabicPeriod"/>
            </a:pPr>
            <a:r>
              <a:rPr lang="en-US" dirty="0"/>
              <a:t>We will handle complete payment system</a:t>
            </a:r>
          </a:p>
          <a:p>
            <a:pPr marL="342900" indent="-342900">
              <a:buFont typeface="+mj-lt"/>
              <a:buAutoNum type="arabicPeriod"/>
            </a:pPr>
            <a:r>
              <a:rPr lang="en-US" dirty="0"/>
              <a:t>Review generation for product as per the category</a:t>
            </a:r>
          </a:p>
          <a:p>
            <a:pPr marL="342900" indent="-342900">
              <a:buFont typeface="+mj-lt"/>
              <a:buAutoNum type="arabicPeriod"/>
            </a:pPr>
            <a:r>
              <a:rPr lang="en-US" dirty="0"/>
              <a:t>Admin will get the notification as per update </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2444265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ctivity diagram">
            <a:extLst>
              <a:ext uri="{FF2B5EF4-FFF2-40B4-BE49-F238E27FC236}">
                <a16:creationId xmlns:a16="http://schemas.microsoft.com/office/drawing/2014/main" id="{9B7A4AE1-3D04-A46E-C63D-5D4015022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290" y="123825"/>
            <a:ext cx="6010275" cy="661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52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4F8EF53-C935-42D7-9097-95635A7B3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8650" y="375920"/>
            <a:ext cx="5854700" cy="648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813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674007" y="960664"/>
            <a:ext cx="10515600" cy="1071563"/>
          </a:xfrm>
        </p:spPr>
        <p:txBody>
          <a:bodyPr/>
          <a:lstStyle/>
          <a:p>
            <a:pPr algn="ctr"/>
            <a:r>
              <a:rPr lang="en-US" dirty="0"/>
              <a:t>References</a:t>
            </a:r>
            <a:endParaRPr lang="en-IN" dirty="0"/>
          </a:p>
        </p:txBody>
      </p:sp>
      <p:sp>
        <p:nvSpPr>
          <p:cNvPr id="3" name="Text Placeholder 2">
            <a:extLst>
              <a:ext uri="{FF2B5EF4-FFF2-40B4-BE49-F238E27FC236}">
                <a16:creationId xmlns:a16="http://schemas.microsoft.com/office/drawing/2014/main" id="{4033781F-B004-0F53-4708-6C831FDB905A}"/>
              </a:ext>
            </a:extLst>
          </p:cNvPr>
          <p:cNvSpPr>
            <a:spLocks noGrp="1"/>
          </p:cNvSpPr>
          <p:nvPr>
            <p:ph type="body" idx="1"/>
          </p:nvPr>
        </p:nvSpPr>
        <p:spPr>
          <a:xfrm>
            <a:off x="1114879" y="2678906"/>
            <a:ext cx="10515600" cy="2845594"/>
          </a:xfrm>
        </p:spPr>
        <p:txBody>
          <a:bodyPr>
            <a:normAutofit/>
          </a:bodyPr>
          <a:lstStyle/>
          <a:p>
            <a:pPr algn="just">
              <a:buFont typeface="Symbol" panose="05050102010706020507" pitchFamily="18" charset="2"/>
              <a:buChar char="·"/>
            </a:pPr>
            <a:r>
              <a:rPr lang="en-IN" sz="1800" u="sng" kern="1200" dirty="0">
                <a:latin typeface="Times New Roman" panose="02020603050405020304" pitchFamily="18" charset="0"/>
                <a:hlinkClick r:id="rId2"/>
              </a:rPr>
              <a:t>https://bootstrapmade.com/mentor-free-education-bootstrap-theme/</a:t>
            </a:r>
          </a:p>
          <a:p>
            <a:pPr algn="just">
              <a:buFont typeface="Symbol" panose="05050102010706020507" pitchFamily="18" charset="2"/>
              <a:buChar char="·"/>
            </a:pPr>
            <a:r>
              <a:rPr lang="en-IN" sz="1800" u="sng" dirty="0">
                <a:latin typeface="Times New Roman" panose="02020603050405020304" pitchFamily="18" charset="0"/>
                <a:hlinkClick r:id="rId3"/>
              </a:rPr>
              <a:t>https://www.javatpoint.com/java-mail-api-tutorial</a:t>
            </a:r>
          </a:p>
          <a:p>
            <a:pPr algn="just">
              <a:buFont typeface="Symbol" panose="05050102010706020507" pitchFamily="18" charset="2"/>
              <a:buChar char="·"/>
            </a:pPr>
            <a:r>
              <a:rPr lang="en-IN" sz="1800" u="sng" dirty="0">
                <a:latin typeface="Times New Roman" panose="02020603050405020304" pitchFamily="18" charset="0"/>
                <a:hlinkClick r:id="rId4"/>
              </a:rPr>
              <a:t>https://www.w3schools.com/</a:t>
            </a:r>
          </a:p>
          <a:p>
            <a:pPr algn="just">
              <a:buFont typeface="Symbol" panose="05050102010706020507" pitchFamily="18" charset="2"/>
              <a:buChar char="·"/>
            </a:pPr>
            <a:r>
              <a:rPr lang="en-IN" sz="1800" u="sng" dirty="0">
                <a:latin typeface="Times New Roman" panose="02020603050405020304" pitchFamily="18" charset="0"/>
                <a:hlinkClick r:id="rId5"/>
              </a:rPr>
              <a:t>https://reactjs.org/docs/getting-started.html</a:t>
            </a:r>
          </a:p>
          <a:p>
            <a:pPr algn="just">
              <a:buFont typeface="Symbol" panose="05050102010706020507" pitchFamily="18" charset="2"/>
              <a:buChar char="·"/>
            </a:pPr>
            <a:r>
              <a:rPr lang="en-IN" sz="1800" u="sng" dirty="0">
                <a:latin typeface="Times New Roman" panose="02020603050405020304" pitchFamily="18" charset="0"/>
                <a:hlinkClick r:id="rId6"/>
              </a:rPr>
              <a:t>https://javaee.github.io/javaee-spec/javadocs/</a:t>
            </a:r>
          </a:p>
          <a:p>
            <a:endParaRPr lang="en-IN" dirty="0"/>
          </a:p>
        </p:txBody>
      </p:sp>
    </p:spTree>
    <p:extLst>
      <p:ext uri="{BB962C8B-B14F-4D97-AF65-F5344CB8AC3E}">
        <p14:creationId xmlns:p14="http://schemas.microsoft.com/office/powerpoint/2010/main" val="339075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4D24433-20DC-FA28-6475-208469F2932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658" r="14658"/>
          <a:stretch>
            <a:fillRect/>
          </a:stretch>
        </p:blipFill>
        <p:spPr>
          <a:xfrm>
            <a:off x="396240" y="2052320"/>
            <a:ext cx="4012246" cy="3478530"/>
          </a:xfrm>
        </p:spPr>
      </p:pic>
      <p:sp>
        <p:nvSpPr>
          <p:cNvPr id="4" name="Text Placeholder 3">
            <a:extLst>
              <a:ext uri="{FF2B5EF4-FFF2-40B4-BE49-F238E27FC236}">
                <a16:creationId xmlns:a16="http://schemas.microsoft.com/office/drawing/2014/main" id="{FAE99ECB-A77B-6829-819A-48BB6E0459B4}"/>
              </a:ext>
            </a:extLst>
          </p:cNvPr>
          <p:cNvSpPr>
            <a:spLocks noGrp="1"/>
          </p:cNvSpPr>
          <p:nvPr>
            <p:ph type="body" sz="half" idx="2"/>
          </p:nvPr>
        </p:nvSpPr>
        <p:spPr>
          <a:xfrm>
            <a:off x="4958080" y="576943"/>
            <a:ext cx="6633845" cy="6003471"/>
          </a:xfrm>
        </p:spPr>
        <p:txBody>
          <a:bodyPr>
            <a:normAutofit fontScale="77500" lnSpcReduction="20000"/>
          </a:bodyPr>
          <a:lstStyle/>
          <a:p>
            <a:pPr marL="514350" indent="-514350">
              <a:buFont typeface="+mj-lt"/>
              <a:buAutoNum type="arabicPeriod"/>
            </a:pPr>
            <a:r>
              <a:rPr lang="en-US" sz="2800" dirty="0"/>
              <a:t>Improved accessibility: An ecommerce medical site can provide better access to medical supplies, equipment, and other products for people who live in remote areas or have limited mobility. This can help improve their quality of life by providing them with essential medical products that they may not be able to get otherwise.</a:t>
            </a:r>
          </a:p>
          <a:p>
            <a:pPr marL="514350" indent="-514350">
              <a:buFont typeface="+mj-lt"/>
              <a:buAutoNum type="arabicPeriod"/>
            </a:pPr>
            <a:endParaRPr lang="en-US" sz="2800" dirty="0"/>
          </a:p>
          <a:p>
            <a:pPr marL="514350" indent="-514350">
              <a:buFont typeface="+mj-lt"/>
              <a:buAutoNum type="arabicPeriod"/>
            </a:pPr>
            <a:r>
              <a:rPr lang="en-US" sz="2800" dirty="0"/>
              <a:t>Convenience: An ecommerce medical site can offer the convenience of shopping for medical supplies and equipment from the comfort of one's own home. This can save time and effort that would otherwise be spent visiting physical stores or medical supply shops.</a:t>
            </a:r>
          </a:p>
          <a:p>
            <a:pPr marL="514350" indent="-514350">
              <a:buFont typeface="+mj-lt"/>
              <a:buAutoNum type="arabicPeriod"/>
            </a:pPr>
            <a:endParaRPr lang="en-US" sz="2800" dirty="0"/>
          </a:p>
          <a:p>
            <a:pPr marL="514350" indent="-514350">
              <a:buFont typeface="+mj-lt"/>
              <a:buAutoNum type="arabicPeriod"/>
            </a:pPr>
            <a:r>
              <a:rPr lang="en-US" sz="2800" dirty="0"/>
              <a:t>Lower costs: An ecommerce medical site can offer competitive prices on medical supplies and equipment due to lower overhead costs. This can benefit both customers and healthcare providers who need to purchase medical supplies in bulk.</a:t>
            </a:r>
            <a:endParaRPr lang="en-IN" sz="2800" dirty="0"/>
          </a:p>
        </p:txBody>
      </p:sp>
    </p:spTree>
    <p:extLst>
      <p:ext uri="{BB962C8B-B14F-4D97-AF65-F5344CB8AC3E}">
        <p14:creationId xmlns:p14="http://schemas.microsoft.com/office/powerpoint/2010/main" val="4255668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1ADB-C6BB-7E41-B9FA-41E593C9ABC1}"/>
              </a:ext>
            </a:extLst>
          </p:cNvPr>
          <p:cNvSpPr>
            <a:spLocks noGrp="1"/>
          </p:cNvSpPr>
          <p:nvPr>
            <p:ph type="title"/>
          </p:nvPr>
        </p:nvSpPr>
        <p:spPr>
          <a:xfrm>
            <a:off x="788987" y="1304925"/>
            <a:ext cx="10515600" cy="1071563"/>
          </a:xfrm>
        </p:spPr>
        <p:txBody>
          <a:bodyPr/>
          <a:lstStyle/>
          <a:p>
            <a:pPr algn="ctr"/>
            <a:r>
              <a:rPr lang="en-US" dirty="0"/>
              <a:t>Thank you </a:t>
            </a:r>
            <a:endParaRPr lang="en-IN" dirty="0"/>
          </a:p>
        </p:txBody>
      </p:sp>
      <p:sp>
        <p:nvSpPr>
          <p:cNvPr id="5" name="Text Placeholder 4">
            <a:extLst>
              <a:ext uri="{FF2B5EF4-FFF2-40B4-BE49-F238E27FC236}">
                <a16:creationId xmlns:a16="http://schemas.microsoft.com/office/drawing/2014/main" id="{130FF13D-9E4B-AF8E-2756-38FADD15BA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1940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C434-9B5D-BCAE-BB24-4F42F1C2E30D}"/>
              </a:ext>
            </a:extLst>
          </p:cNvPr>
          <p:cNvSpPr>
            <a:spLocks noGrp="1"/>
          </p:cNvSpPr>
          <p:nvPr>
            <p:ph type="ctrTitle"/>
          </p:nvPr>
        </p:nvSpPr>
        <p:spPr>
          <a:xfrm>
            <a:off x="1377043" y="406400"/>
            <a:ext cx="9144000" cy="934720"/>
          </a:xfrm>
        </p:spPr>
        <p:txBody>
          <a:bodyPr/>
          <a:lstStyle/>
          <a:p>
            <a:r>
              <a:rPr lang="en-US" b="1" dirty="0"/>
              <a:t>Objective</a:t>
            </a:r>
            <a:endParaRPr lang="en-IN" b="1" dirty="0"/>
          </a:p>
        </p:txBody>
      </p:sp>
      <p:sp>
        <p:nvSpPr>
          <p:cNvPr id="3" name="Subtitle 2">
            <a:extLst>
              <a:ext uri="{FF2B5EF4-FFF2-40B4-BE49-F238E27FC236}">
                <a16:creationId xmlns:a16="http://schemas.microsoft.com/office/drawing/2014/main" id="{10915747-4D80-9366-3540-B2EF81E7ABAE}"/>
              </a:ext>
            </a:extLst>
          </p:cNvPr>
          <p:cNvSpPr>
            <a:spLocks noGrp="1"/>
          </p:cNvSpPr>
          <p:nvPr>
            <p:ph type="subTitle" idx="1"/>
          </p:nvPr>
        </p:nvSpPr>
        <p:spPr>
          <a:xfrm>
            <a:off x="1523999" y="1432560"/>
            <a:ext cx="9622971" cy="4652554"/>
          </a:xfrm>
        </p:spPr>
        <p:txBody>
          <a:bodyPr>
            <a:normAutofit fontScale="62500" lnSpcReduction="20000"/>
          </a:bodyPr>
          <a:lstStyle/>
          <a:p>
            <a:pPr marL="514350" indent="-514350" algn="l">
              <a:buFont typeface="+mj-lt"/>
              <a:buAutoNum type="arabicPeriod"/>
            </a:pPr>
            <a:r>
              <a:rPr lang="en-US" sz="2800" b="1" dirty="0">
                <a:effectLst/>
                <a:ea typeface="Times New Roman" panose="02020603050405020304" pitchFamily="18" charset="0"/>
              </a:rPr>
              <a:t>Providing a user-friendly interface that allows customers to easily search, browse, and purchase medical products online.</a:t>
            </a:r>
          </a:p>
          <a:p>
            <a:pPr marL="514350" indent="-514350" algn="l">
              <a:buFont typeface="+mj-lt"/>
              <a:buAutoNum type="arabicPeriod"/>
            </a:pPr>
            <a:endParaRPr lang="en-US" sz="2800" b="1" dirty="0">
              <a:effectLst/>
              <a:ea typeface="Times New Roman" panose="02020603050405020304" pitchFamily="18" charset="0"/>
            </a:endParaRPr>
          </a:p>
          <a:p>
            <a:pPr marL="514350" indent="-514350" algn="l">
              <a:buFont typeface="+mj-lt"/>
              <a:buAutoNum type="arabicPeriod"/>
            </a:pPr>
            <a:r>
              <a:rPr lang="en-US" sz="2800" b="1" dirty="0">
                <a:effectLst/>
                <a:ea typeface="Times New Roman" panose="02020603050405020304" pitchFamily="18" charset="0"/>
              </a:rPr>
              <a:t>Offering a wide range of high-quality medical supplies and equipment, including hard-to-find items and specialty products.</a:t>
            </a:r>
          </a:p>
          <a:p>
            <a:pPr marL="514350" indent="-514350" algn="l">
              <a:buFont typeface="+mj-lt"/>
              <a:buAutoNum type="arabicPeriod"/>
            </a:pPr>
            <a:endParaRPr lang="en-US" sz="2800" b="1" dirty="0">
              <a:effectLst/>
              <a:ea typeface="Times New Roman" panose="02020603050405020304" pitchFamily="18" charset="0"/>
            </a:endParaRPr>
          </a:p>
          <a:p>
            <a:pPr marL="514350" indent="-514350" algn="l">
              <a:buFont typeface="+mj-lt"/>
              <a:buAutoNum type="arabicPeriod"/>
            </a:pPr>
            <a:r>
              <a:rPr lang="en-US" sz="2800" b="1" dirty="0">
                <a:effectLst/>
                <a:ea typeface="Times New Roman" panose="02020603050405020304" pitchFamily="18" charset="0"/>
              </a:rPr>
              <a:t>Ensuring that all products sold on the ecommerce site are safe, reliable, and meet the necessary quality standards.</a:t>
            </a:r>
          </a:p>
          <a:p>
            <a:pPr marL="514350" indent="-514350" algn="l">
              <a:buFont typeface="+mj-lt"/>
              <a:buAutoNum type="arabicPeriod"/>
            </a:pPr>
            <a:endParaRPr lang="en-US" sz="2800" b="1" dirty="0">
              <a:effectLst/>
              <a:ea typeface="Times New Roman" panose="02020603050405020304" pitchFamily="18" charset="0"/>
            </a:endParaRPr>
          </a:p>
          <a:p>
            <a:pPr marL="514350" indent="-514350" algn="l">
              <a:buFont typeface="+mj-lt"/>
              <a:buAutoNum type="arabicPeriod"/>
            </a:pPr>
            <a:r>
              <a:rPr lang="en-US" sz="2800" b="1" dirty="0">
                <a:effectLst/>
                <a:ea typeface="Times New Roman" panose="02020603050405020304" pitchFamily="18" charset="0"/>
              </a:rPr>
              <a:t>Ensuring that all transactions are secure, including implementing secure payment processing systems and protecting customer data.</a:t>
            </a:r>
          </a:p>
          <a:p>
            <a:pPr marL="514350" indent="-514350" algn="l">
              <a:buFont typeface="+mj-lt"/>
              <a:buAutoNum type="arabicPeriod"/>
            </a:pPr>
            <a:endParaRPr lang="en-US" sz="2800" b="1" dirty="0">
              <a:effectLst/>
              <a:ea typeface="Times New Roman" panose="02020603050405020304" pitchFamily="18" charset="0"/>
            </a:endParaRPr>
          </a:p>
          <a:p>
            <a:pPr marL="514350" indent="-514350" algn="l">
              <a:buFont typeface="+mj-lt"/>
              <a:buAutoNum type="arabicPeriod"/>
            </a:pPr>
            <a:r>
              <a:rPr lang="en-US" sz="2800" b="1" dirty="0">
                <a:effectLst/>
                <a:ea typeface="Times New Roman" panose="02020603050405020304" pitchFamily="18" charset="0"/>
              </a:rPr>
              <a:t>Providing timely and reliable shipping and delivery services to ensure that customers receive their products in a timely manner.</a:t>
            </a:r>
          </a:p>
          <a:p>
            <a:pPr marL="514350" indent="-514350" algn="l">
              <a:buFont typeface="+mj-lt"/>
              <a:buAutoNum type="arabicPeriod"/>
            </a:pPr>
            <a:endParaRPr lang="en-US" sz="2800" b="1" dirty="0">
              <a:effectLst/>
              <a:ea typeface="Times New Roman" panose="02020603050405020304" pitchFamily="18" charset="0"/>
            </a:endParaRPr>
          </a:p>
          <a:p>
            <a:pPr marL="514350" indent="-514350" algn="l">
              <a:buFont typeface="+mj-lt"/>
              <a:buAutoNum type="arabicPeriod"/>
            </a:pPr>
            <a:r>
              <a:rPr lang="en-US" sz="2800" b="1" dirty="0">
                <a:effectLst/>
                <a:ea typeface="Times New Roman" panose="02020603050405020304" pitchFamily="18" charset="0"/>
              </a:rPr>
              <a:t>Offering competitive pricing on medical products, as well as providing discounts and promotions to incentivize repeat business.</a:t>
            </a:r>
            <a:endParaRPr lang="en-IN" dirty="0"/>
          </a:p>
        </p:txBody>
      </p:sp>
    </p:spTree>
    <p:extLst>
      <p:ext uri="{BB962C8B-B14F-4D97-AF65-F5344CB8AC3E}">
        <p14:creationId xmlns:p14="http://schemas.microsoft.com/office/powerpoint/2010/main" val="4203194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EEA83-3648-40FC-2E6C-C8B0168C2522}"/>
              </a:ext>
            </a:extLst>
          </p:cNvPr>
          <p:cNvSpPr>
            <a:spLocks noGrp="1"/>
          </p:cNvSpPr>
          <p:nvPr>
            <p:ph type="title"/>
          </p:nvPr>
        </p:nvSpPr>
        <p:spPr>
          <a:xfrm>
            <a:off x="903515" y="2329997"/>
            <a:ext cx="10515600" cy="1325563"/>
          </a:xfrm>
        </p:spPr>
        <p:txBody>
          <a:bodyPr/>
          <a:lstStyle/>
          <a:p>
            <a:r>
              <a:rPr lang="en-US" b="1" dirty="0"/>
              <a:t>             Unified Modelling language</a:t>
            </a:r>
            <a:br>
              <a:rPr lang="en-US" b="1" dirty="0"/>
            </a:br>
            <a:r>
              <a:rPr lang="en-US" b="1" dirty="0"/>
              <a:t>                       (UML Diagram)</a:t>
            </a:r>
            <a:endParaRPr lang="en-IN" b="1" dirty="0"/>
          </a:p>
        </p:txBody>
      </p:sp>
    </p:spTree>
    <p:extLst>
      <p:ext uri="{BB962C8B-B14F-4D97-AF65-F5344CB8AC3E}">
        <p14:creationId xmlns:p14="http://schemas.microsoft.com/office/powerpoint/2010/main" val="277809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37" idx="2"/>
          </p:cNvCxnSpPr>
          <p:nvPr/>
        </p:nvCxnSpPr>
        <p:spPr>
          <a:xfrm flipV="1">
            <a:off x="3130544" y="1115440"/>
            <a:ext cx="4205796" cy="944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endCxn id="57" idx="2"/>
          </p:cNvCxnSpPr>
          <p:nvPr/>
        </p:nvCxnSpPr>
        <p:spPr>
          <a:xfrm>
            <a:off x="3043248" y="2060320"/>
            <a:ext cx="4668815" cy="116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endCxn id="47" idx="2"/>
          </p:cNvCxnSpPr>
          <p:nvPr/>
        </p:nvCxnSpPr>
        <p:spPr>
          <a:xfrm>
            <a:off x="3130544" y="2191661"/>
            <a:ext cx="4759866" cy="10366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a:stCxn id="56" idx="2"/>
            <a:endCxn id="59" idx="2"/>
          </p:cNvCxnSpPr>
          <p:nvPr/>
        </p:nvCxnSpPr>
        <p:spPr>
          <a:xfrm>
            <a:off x="2843940" y="2517775"/>
            <a:ext cx="5425876" cy="28355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endCxn id="58" idx="2"/>
          </p:cNvCxnSpPr>
          <p:nvPr/>
        </p:nvCxnSpPr>
        <p:spPr>
          <a:xfrm>
            <a:off x="3043248" y="2380018"/>
            <a:ext cx="5133766" cy="18456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a:endCxn id="65" idx="0"/>
          </p:cNvCxnSpPr>
          <p:nvPr/>
        </p:nvCxnSpPr>
        <p:spPr>
          <a:xfrm>
            <a:off x="2683930" y="2606599"/>
            <a:ext cx="1978018" cy="2825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endCxn id="66" idx="0"/>
          </p:cNvCxnSpPr>
          <p:nvPr/>
        </p:nvCxnSpPr>
        <p:spPr>
          <a:xfrm flipH="1">
            <a:off x="2393756" y="2649181"/>
            <a:ext cx="166199" cy="22891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 Box 55"/>
          <p:cNvSpPr txBox="1"/>
          <p:nvPr/>
        </p:nvSpPr>
        <p:spPr>
          <a:xfrm>
            <a:off x="2286727" y="2242185"/>
            <a:ext cx="1114425" cy="275590"/>
          </a:xfrm>
          <a:prstGeom prst="rect">
            <a:avLst/>
          </a:prstGeom>
          <a:noFill/>
        </p:spPr>
        <p:txBody>
          <a:bodyPr wrap="square" rtlCol="0">
            <a:spAutoFit/>
          </a:bodyPr>
          <a:lstStyle/>
          <a:p>
            <a:r>
              <a:rPr lang="en-US" sz="1200" dirty="0"/>
              <a:t>Admin</a:t>
            </a:r>
          </a:p>
        </p:txBody>
      </p:sp>
      <p:sp>
        <p:nvSpPr>
          <p:cNvPr id="60" name="Oval 59"/>
          <p:cNvSpPr/>
          <p:nvPr/>
        </p:nvSpPr>
        <p:spPr>
          <a:xfrm>
            <a:off x="2400326" y="1680845"/>
            <a:ext cx="130810" cy="1206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a:stCxn id="60" idx="4"/>
          </p:cNvCxnSpPr>
          <p:nvPr/>
        </p:nvCxnSpPr>
        <p:spPr>
          <a:xfrm>
            <a:off x="2465731" y="1801495"/>
            <a:ext cx="5080" cy="25146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2327936" y="1861820"/>
            <a:ext cx="281305"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468271" y="2057716"/>
            <a:ext cx="151130" cy="14097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H="1">
            <a:off x="2345716" y="2052955"/>
            <a:ext cx="120015" cy="130175"/>
          </a:xfrm>
          <a:prstGeom prst="line">
            <a:avLst/>
          </a:prstGeom>
        </p:spPr>
        <p:style>
          <a:lnRef idx="1">
            <a:schemeClr val="dk1"/>
          </a:lnRef>
          <a:fillRef idx="0">
            <a:schemeClr val="dk1"/>
          </a:fillRef>
          <a:effectRef idx="0">
            <a:schemeClr val="dk1"/>
          </a:effectRef>
          <a:fontRef idx="minor">
            <a:schemeClr val="tx1"/>
          </a:fontRef>
        </p:style>
      </p:cxnSp>
      <p:sp>
        <p:nvSpPr>
          <p:cNvPr id="35" name="Rectangles 83">
            <a:extLst>
              <a:ext uri="{FF2B5EF4-FFF2-40B4-BE49-F238E27FC236}">
                <a16:creationId xmlns:a16="http://schemas.microsoft.com/office/drawing/2014/main" id="{3E1AE7BD-D8D3-E354-00CD-49EA5CE5C2E1}"/>
              </a:ext>
            </a:extLst>
          </p:cNvPr>
          <p:cNvSpPr/>
          <p:nvPr/>
        </p:nvSpPr>
        <p:spPr>
          <a:xfrm>
            <a:off x="3793780" y="295318"/>
            <a:ext cx="3167749" cy="275590"/>
          </a:xfrm>
          <a:prstGeom prst="rect">
            <a:avLst/>
          </a:prstGeom>
          <a:solidFill>
            <a:srgbClr val="F5B398"/>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Admin</a:t>
            </a:r>
          </a:p>
        </p:txBody>
      </p:sp>
      <p:sp>
        <p:nvSpPr>
          <p:cNvPr id="37" name="Oval 36">
            <a:extLst>
              <a:ext uri="{FF2B5EF4-FFF2-40B4-BE49-F238E27FC236}">
                <a16:creationId xmlns:a16="http://schemas.microsoft.com/office/drawing/2014/main" id="{4C72A279-CB9F-1B6C-E031-EB7C9F0F6B93}"/>
              </a:ext>
            </a:extLst>
          </p:cNvPr>
          <p:cNvSpPr/>
          <p:nvPr/>
        </p:nvSpPr>
        <p:spPr>
          <a:xfrm>
            <a:off x="7336340" y="643000"/>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Manage Users and Full Application</a:t>
            </a:r>
          </a:p>
        </p:txBody>
      </p:sp>
      <p:sp>
        <p:nvSpPr>
          <p:cNvPr id="47" name="Oval 46">
            <a:extLst>
              <a:ext uri="{FF2B5EF4-FFF2-40B4-BE49-F238E27FC236}">
                <a16:creationId xmlns:a16="http://schemas.microsoft.com/office/drawing/2014/main" id="{2B3FDD2C-4604-F6C2-7B91-CBE6B501FE6E}"/>
              </a:ext>
            </a:extLst>
          </p:cNvPr>
          <p:cNvSpPr/>
          <p:nvPr/>
        </p:nvSpPr>
        <p:spPr>
          <a:xfrm>
            <a:off x="7890410" y="2755904"/>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Manage </a:t>
            </a:r>
            <a:r>
              <a:rPr lang="en-IN" sz="1800" dirty="0">
                <a:solidFill>
                  <a:schemeClr val="tx1"/>
                </a:solidFill>
              </a:rPr>
              <a:t>Vendors</a:t>
            </a:r>
            <a:endParaRPr lang="en-IN" altLang="en-US" sz="1800" dirty="0">
              <a:solidFill>
                <a:schemeClr val="tx1"/>
              </a:solidFill>
            </a:endParaRPr>
          </a:p>
        </p:txBody>
      </p:sp>
      <p:sp>
        <p:nvSpPr>
          <p:cNvPr id="57" name="Oval 56">
            <a:extLst>
              <a:ext uri="{FF2B5EF4-FFF2-40B4-BE49-F238E27FC236}">
                <a16:creationId xmlns:a16="http://schemas.microsoft.com/office/drawing/2014/main" id="{14960C27-5C2C-63F7-A357-EF3B8F99C4CE}"/>
              </a:ext>
            </a:extLst>
          </p:cNvPr>
          <p:cNvSpPr/>
          <p:nvPr/>
        </p:nvSpPr>
        <p:spPr>
          <a:xfrm>
            <a:off x="7712063" y="1704301"/>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Manage </a:t>
            </a:r>
            <a:r>
              <a:rPr lang="en-IN" altLang="en-US" sz="1800" dirty="0">
                <a:solidFill>
                  <a:schemeClr val="tx1"/>
                </a:solidFill>
              </a:rPr>
              <a:t>Buyers</a:t>
            </a:r>
          </a:p>
        </p:txBody>
      </p:sp>
      <p:sp>
        <p:nvSpPr>
          <p:cNvPr id="58" name="Oval 57">
            <a:extLst>
              <a:ext uri="{FF2B5EF4-FFF2-40B4-BE49-F238E27FC236}">
                <a16:creationId xmlns:a16="http://schemas.microsoft.com/office/drawing/2014/main" id="{7EA31EA7-C407-4978-5317-BE0CF040A0E1}"/>
              </a:ext>
            </a:extLst>
          </p:cNvPr>
          <p:cNvSpPr/>
          <p:nvPr/>
        </p:nvSpPr>
        <p:spPr>
          <a:xfrm>
            <a:off x="8177014" y="3753227"/>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Login and Logout from System</a:t>
            </a:r>
          </a:p>
        </p:txBody>
      </p:sp>
      <p:sp>
        <p:nvSpPr>
          <p:cNvPr id="59" name="Oval 58">
            <a:extLst>
              <a:ext uri="{FF2B5EF4-FFF2-40B4-BE49-F238E27FC236}">
                <a16:creationId xmlns:a16="http://schemas.microsoft.com/office/drawing/2014/main" id="{82EC1E8C-3FC9-8926-EDF5-0291A24C7112}"/>
              </a:ext>
            </a:extLst>
          </p:cNvPr>
          <p:cNvSpPr/>
          <p:nvPr/>
        </p:nvSpPr>
        <p:spPr>
          <a:xfrm>
            <a:off x="8269816" y="4880852"/>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Update My Profile</a:t>
            </a:r>
          </a:p>
        </p:txBody>
      </p:sp>
      <p:sp>
        <p:nvSpPr>
          <p:cNvPr id="65" name="Oval 64">
            <a:extLst>
              <a:ext uri="{FF2B5EF4-FFF2-40B4-BE49-F238E27FC236}">
                <a16:creationId xmlns:a16="http://schemas.microsoft.com/office/drawing/2014/main" id="{604CEAC4-A4AB-1B75-BEBC-AAF0D182E646}"/>
              </a:ext>
            </a:extLst>
          </p:cNvPr>
          <p:cNvSpPr/>
          <p:nvPr/>
        </p:nvSpPr>
        <p:spPr>
          <a:xfrm>
            <a:off x="3434281" y="5432190"/>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Change Account Password </a:t>
            </a:r>
          </a:p>
        </p:txBody>
      </p:sp>
      <p:sp>
        <p:nvSpPr>
          <p:cNvPr id="66" name="Oval 65">
            <a:extLst>
              <a:ext uri="{FF2B5EF4-FFF2-40B4-BE49-F238E27FC236}">
                <a16:creationId xmlns:a16="http://schemas.microsoft.com/office/drawing/2014/main" id="{97B9EB85-8B4A-F3D2-0094-BCF960831FB0}"/>
              </a:ext>
            </a:extLst>
          </p:cNvPr>
          <p:cNvSpPr/>
          <p:nvPr/>
        </p:nvSpPr>
        <p:spPr>
          <a:xfrm>
            <a:off x="1166089" y="4938354"/>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Check Product details</a:t>
            </a:r>
          </a:p>
        </p:txBody>
      </p:sp>
      <p:sp>
        <p:nvSpPr>
          <p:cNvPr id="2" name="Oval 1">
            <a:extLst>
              <a:ext uri="{FF2B5EF4-FFF2-40B4-BE49-F238E27FC236}">
                <a16:creationId xmlns:a16="http://schemas.microsoft.com/office/drawing/2014/main" id="{CD8F699B-2220-1485-C318-E09976B94E65}"/>
              </a:ext>
            </a:extLst>
          </p:cNvPr>
          <p:cNvSpPr/>
          <p:nvPr/>
        </p:nvSpPr>
        <p:spPr>
          <a:xfrm>
            <a:off x="6108673" y="5408973"/>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Check Product reviews</a:t>
            </a:r>
          </a:p>
        </p:txBody>
      </p:sp>
      <p:cxnSp>
        <p:nvCxnSpPr>
          <p:cNvPr id="10" name="Straight Connector 9">
            <a:extLst>
              <a:ext uri="{FF2B5EF4-FFF2-40B4-BE49-F238E27FC236}">
                <a16:creationId xmlns:a16="http://schemas.microsoft.com/office/drawing/2014/main" id="{AF110158-CA96-24A5-B30B-5D2720B7208D}"/>
              </a:ext>
            </a:extLst>
          </p:cNvPr>
          <p:cNvCxnSpPr>
            <a:cxnSpLocks/>
            <a:stCxn id="56" idx="2"/>
            <a:endCxn id="2" idx="0"/>
          </p:cNvCxnSpPr>
          <p:nvPr/>
        </p:nvCxnSpPr>
        <p:spPr>
          <a:xfrm>
            <a:off x="2843940" y="2517775"/>
            <a:ext cx="4492400" cy="28911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052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37" idx="2"/>
          </p:cNvCxnSpPr>
          <p:nvPr/>
        </p:nvCxnSpPr>
        <p:spPr>
          <a:xfrm flipV="1">
            <a:off x="3012467" y="963470"/>
            <a:ext cx="4746119" cy="9337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endCxn id="57" idx="2"/>
          </p:cNvCxnSpPr>
          <p:nvPr/>
        </p:nvCxnSpPr>
        <p:spPr>
          <a:xfrm>
            <a:off x="3012467" y="1957642"/>
            <a:ext cx="5623930" cy="888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endCxn id="47" idx="2"/>
          </p:cNvCxnSpPr>
          <p:nvPr/>
        </p:nvCxnSpPr>
        <p:spPr>
          <a:xfrm>
            <a:off x="2912490" y="2004723"/>
            <a:ext cx="3911686" cy="874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a:endCxn id="59" idx="2"/>
          </p:cNvCxnSpPr>
          <p:nvPr/>
        </p:nvCxnSpPr>
        <p:spPr>
          <a:xfrm>
            <a:off x="2912490" y="2319688"/>
            <a:ext cx="6689583" cy="26217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endCxn id="58" idx="2"/>
          </p:cNvCxnSpPr>
          <p:nvPr/>
        </p:nvCxnSpPr>
        <p:spPr>
          <a:xfrm>
            <a:off x="3012467" y="2236899"/>
            <a:ext cx="5937131" cy="1578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a:stCxn id="56" idx="2"/>
            <a:endCxn id="65" idx="0"/>
          </p:cNvCxnSpPr>
          <p:nvPr/>
        </p:nvCxnSpPr>
        <p:spPr>
          <a:xfrm>
            <a:off x="2802282" y="2497136"/>
            <a:ext cx="1972551" cy="27998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endCxn id="66" idx="0"/>
          </p:cNvCxnSpPr>
          <p:nvPr/>
        </p:nvCxnSpPr>
        <p:spPr>
          <a:xfrm flipH="1">
            <a:off x="2311571" y="2518924"/>
            <a:ext cx="88755" cy="23056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 Box 55"/>
          <p:cNvSpPr txBox="1"/>
          <p:nvPr/>
        </p:nvSpPr>
        <p:spPr>
          <a:xfrm>
            <a:off x="2245069" y="2221546"/>
            <a:ext cx="1114425" cy="275590"/>
          </a:xfrm>
          <a:prstGeom prst="rect">
            <a:avLst/>
          </a:prstGeom>
          <a:noFill/>
        </p:spPr>
        <p:txBody>
          <a:bodyPr wrap="square" rtlCol="0">
            <a:spAutoFit/>
          </a:bodyPr>
          <a:lstStyle/>
          <a:p>
            <a:r>
              <a:rPr lang="en-US" sz="1200" dirty="0"/>
              <a:t>Vendor</a:t>
            </a:r>
          </a:p>
        </p:txBody>
      </p:sp>
      <p:sp>
        <p:nvSpPr>
          <p:cNvPr id="60" name="Oval 59"/>
          <p:cNvSpPr/>
          <p:nvPr/>
        </p:nvSpPr>
        <p:spPr>
          <a:xfrm>
            <a:off x="2400326" y="1680845"/>
            <a:ext cx="130810" cy="1206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a:stCxn id="60" idx="4"/>
          </p:cNvCxnSpPr>
          <p:nvPr/>
        </p:nvCxnSpPr>
        <p:spPr>
          <a:xfrm>
            <a:off x="2465731" y="1801495"/>
            <a:ext cx="5080" cy="25146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2327936" y="1861820"/>
            <a:ext cx="281305"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468271" y="2057716"/>
            <a:ext cx="151130" cy="14097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H="1">
            <a:off x="2345716" y="2052955"/>
            <a:ext cx="120015" cy="130175"/>
          </a:xfrm>
          <a:prstGeom prst="line">
            <a:avLst/>
          </a:prstGeom>
        </p:spPr>
        <p:style>
          <a:lnRef idx="1">
            <a:schemeClr val="dk1"/>
          </a:lnRef>
          <a:fillRef idx="0">
            <a:schemeClr val="dk1"/>
          </a:fillRef>
          <a:effectRef idx="0">
            <a:schemeClr val="dk1"/>
          </a:effectRef>
          <a:fontRef idx="minor">
            <a:schemeClr val="tx1"/>
          </a:fontRef>
        </p:style>
      </p:cxnSp>
      <p:sp>
        <p:nvSpPr>
          <p:cNvPr id="35" name="Rectangles 83">
            <a:extLst>
              <a:ext uri="{FF2B5EF4-FFF2-40B4-BE49-F238E27FC236}">
                <a16:creationId xmlns:a16="http://schemas.microsoft.com/office/drawing/2014/main" id="{3E1AE7BD-D8D3-E354-00CD-49EA5CE5C2E1}"/>
              </a:ext>
            </a:extLst>
          </p:cNvPr>
          <p:cNvSpPr/>
          <p:nvPr/>
        </p:nvSpPr>
        <p:spPr>
          <a:xfrm>
            <a:off x="3656427" y="177263"/>
            <a:ext cx="3167749" cy="275590"/>
          </a:xfrm>
          <a:prstGeom prst="rect">
            <a:avLst/>
          </a:prstGeom>
          <a:solidFill>
            <a:srgbClr val="F5B398"/>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Vendor</a:t>
            </a:r>
          </a:p>
        </p:txBody>
      </p:sp>
      <p:sp>
        <p:nvSpPr>
          <p:cNvPr id="37" name="Oval 36">
            <a:extLst>
              <a:ext uri="{FF2B5EF4-FFF2-40B4-BE49-F238E27FC236}">
                <a16:creationId xmlns:a16="http://schemas.microsoft.com/office/drawing/2014/main" id="{4C72A279-CB9F-1B6C-E031-EB7C9F0F6B93}"/>
              </a:ext>
            </a:extLst>
          </p:cNvPr>
          <p:cNvSpPr/>
          <p:nvPr/>
        </p:nvSpPr>
        <p:spPr>
          <a:xfrm>
            <a:off x="7758586" y="491030"/>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Create Product Details</a:t>
            </a:r>
          </a:p>
        </p:txBody>
      </p:sp>
      <p:sp>
        <p:nvSpPr>
          <p:cNvPr id="47" name="Oval 46">
            <a:extLst>
              <a:ext uri="{FF2B5EF4-FFF2-40B4-BE49-F238E27FC236}">
                <a16:creationId xmlns:a16="http://schemas.microsoft.com/office/drawing/2014/main" id="{2B3FDD2C-4604-F6C2-7B91-CBE6B501FE6E}"/>
              </a:ext>
            </a:extLst>
          </p:cNvPr>
          <p:cNvSpPr/>
          <p:nvPr/>
        </p:nvSpPr>
        <p:spPr>
          <a:xfrm>
            <a:off x="6824176" y="2406678"/>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Delete Product Details</a:t>
            </a:r>
          </a:p>
        </p:txBody>
      </p:sp>
      <p:sp>
        <p:nvSpPr>
          <p:cNvPr id="57" name="Oval 56">
            <a:extLst>
              <a:ext uri="{FF2B5EF4-FFF2-40B4-BE49-F238E27FC236}">
                <a16:creationId xmlns:a16="http://schemas.microsoft.com/office/drawing/2014/main" id="{14960C27-5C2C-63F7-A357-EF3B8F99C4CE}"/>
              </a:ext>
            </a:extLst>
          </p:cNvPr>
          <p:cNvSpPr/>
          <p:nvPr/>
        </p:nvSpPr>
        <p:spPr>
          <a:xfrm>
            <a:off x="8636397" y="1574044"/>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Update </a:t>
            </a:r>
            <a:r>
              <a:rPr lang="en-IN" altLang="en-US" sz="1800" dirty="0">
                <a:solidFill>
                  <a:schemeClr val="tx1"/>
                </a:solidFill>
              </a:rPr>
              <a:t>Product</a:t>
            </a:r>
            <a:r>
              <a:rPr lang="en-US" sz="1800" dirty="0">
                <a:solidFill>
                  <a:schemeClr val="tx1"/>
                </a:solidFill>
              </a:rPr>
              <a:t> Details</a:t>
            </a:r>
          </a:p>
        </p:txBody>
      </p:sp>
      <p:sp>
        <p:nvSpPr>
          <p:cNvPr id="58" name="Oval 57">
            <a:extLst>
              <a:ext uri="{FF2B5EF4-FFF2-40B4-BE49-F238E27FC236}">
                <a16:creationId xmlns:a16="http://schemas.microsoft.com/office/drawing/2014/main" id="{7EA31EA7-C407-4978-5317-BE0CF040A0E1}"/>
              </a:ext>
            </a:extLst>
          </p:cNvPr>
          <p:cNvSpPr/>
          <p:nvPr/>
        </p:nvSpPr>
        <p:spPr>
          <a:xfrm>
            <a:off x="8949598" y="3342927"/>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Login and Logout from System</a:t>
            </a:r>
          </a:p>
        </p:txBody>
      </p:sp>
      <p:sp>
        <p:nvSpPr>
          <p:cNvPr id="59" name="Oval 58">
            <a:extLst>
              <a:ext uri="{FF2B5EF4-FFF2-40B4-BE49-F238E27FC236}">
                <a16:creationId xmlns:a16="http://schemas.microsoft.com/office/drawing/2014/main" id="{82EC1E8C-3FC9-8926-EDF5-0291A24C7112}"/>
              </a:ext>
            </a:extLst>
          </p:cNvPr>
          <p:cNvSpPr/>
          <p:nvPr/>
        </p:nvSpPr>
        <p:spPr>
          <a:xfrm>
            <a:off x="9602073" y="4469042"/>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Change Account Password </a:t>
            </a:r>
          </a:p>
        </p:txBody>
      </p:sp>
      <p:sp>
        <p:nvSpPr>
          <p:cNvPr id="65" name="Oval 64">
            <a:extLst>
              <a:ext uri="{FF2B5EF4-FFF2-40B4-BE49-F238E27FC236}">
                <a16:creationId xmlns:a16="http://schemas.microsoft.com/office/drawing/2014/main" id="{604CEAC4-A4AB-1B75-BEBC-AAF0D182E646}"/>
              </a:ext>
            </a:extLst>
          </p:cNvPr>
          <p:cNvSpPr/>
          <p:nvPr/>
        </p:nvSpPr>
        <p:spPr>
          <a:xfrm>
            <a:off x="3547166" y="5296991"/>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Add To Cart</a:t>
            </a:r>
          </a:p>
        </p:txBody>
      </p:sp>
      <p:sp>
        <p:nvSpPr>
          <p:cNvPr id="66" name="Oval 65">
            <a:extLst>
              <a:ext uri="{FF2B5EF4-FFF2-40B4-BE49-F238E27FC236}">
                <a16:creationId xmlns:a16="http://schemas.microsoft.com/office/drawing/2014/main" id="{97B9EB85-8B4A-F3D2-0094-BCF960831FB0}"/>
              </a:ext>
            </a:extLst>
          </p:cNvPr>
          <p:cNvSpPr/>
          <p:nvPr/>
        </p:nvSpPr>
        <p:spPr>
          <a:xfrm>
            <a:off x="1083904" y="4824551"/>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Make Payment</a:t>
            </a:r>
          </a:p>
        </p:txBody>
      </p:sp>
      <p:sp>
        <p:nvSpPr>
          <p:cNvPr id="6" name="Oval 5">
            <a:extLst>
              <a:ext uri="{FF2B5EF4-FFF2-40B4-BE49-F238E27FC236}">
                <a16:creationId xmlns:a16="http://schemas.microsoft.com/office/drawing/2014/main" id="{D8E62659-8F14-363D-EECF-58C5C1F7DB03}"/>
              </a:ext>
            </a:extLst>
          </p:cNvPr>
          <p:cNvSpPr/>
          <p:nvPr/>
        </p:nvSpPr>
        <p:spPr>
          <a:xfrm>
            <a:off x="8748435" y="5461489"/>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search Product</a:t>
            </a:r>
          </a:p>
        </p:txBody>
      </p:sp>
      <p:sp>
        <p:nvSpPr>
          <p:cNvPr id="7" name="Oval 6">
            <a:extLst>
              <a:ext uri="{FF2B5EF4-FFF2-40B4-BE49-F238E27FC236}">
                <a16:creationId xmlns:a16="http://schemas.microsoft.com/office/drawing/2014/main" id="{E9B6C2CF-1AE9-A751-BDEB-5C4FDB74FA61}"/>
              </a:ext>
            </a:extLst>
          </p:cNvPr>
          <p:cNvSpPr/>
          <p:nvPr/>
        </p:nvSpPr>
        <p:spPr>
          <a:xfrm>
            <a:off x="6189502" y="5413922"/>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View Product Details</a:t>
            </a:r>
          </a:p>
        </p:txBody>
      </p:sp>
      <p:cxnSp>
        <p:nvCxnSpPr>
          <p:cNvPr id="9" name="Straight Connector 8">
            <a:extLst>
              <a:ext uri="{FF2B5EF4-FFF2-40B4-BE49-F238E27FC236}">
                <a16:creationId xmlns:a16="http://schemas.microsoft.com/office/drawing/2014/main" id="{18D24731-6ADE-88B1-6F97-E428FBB7CF4B}"/>
              </a:ext>
            </a:extLst>
          </p:cNvPr>
          <p:cNvCxnSpPr>
            <a:cxnSpLocks/>
            <a:endCxn id="6" idx="0"/>
          </p:cNvCxnSpPr>
          <p:nvPr/>
        </p:nvCxnSpPr>
        <p:spPr>
          <a:xfrm>
            <a:off x="2912490" y="2319688"/>
            <a:ext cx="7063612" cy="3141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302E93-ED12-DDD4-282B-2F17A2F2E5D1}"/>
              </a:ext>
            </a:extLst>
          </p:cNvPr>
          <p:cNvCxnSpPr>
            <a:cxnSpLocks/>
            <a:endCxn id="7" idx="0"/>
          </p:cNvCxnSpPr>
          <p:nvPr/>
        </p:nvCxnSpPr>
        <p:spPr>
          <a:xfrm>
            <a:off x="2912490" y="2406678"/>
            <a:ext cx="4504679" cy="30072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830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cxnSpLocks/>
            <a:endCxn id="37" idx="2"/>
          </p:cNvCxnSpPr>
          <p:nvPr/>
        </p:nvCxnSpPr>
        <p:spPr>
          <a:xfrm flipV="1">
            <a:off x="3052472" y="1234440"/>
            <a:ext cx="3695461" cy="632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a:endCxn id="57" idx="2"/>
          </p:cNvCxnSpPr>
          <p:nvPr/>
        </p:nvCxnSpPr>
        <p:spPr>
          <a:xfrm>
            <a:off x="3012467" y="1946910"/>
            <a:ext cx="3690593" cy="33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endCxn id="47" idx="2"/>
          </p:cNvCxnSpPr>
          <p:nvPr/>
        </p:nvCxnSpPr>
        <p:spPr>
          <a:xfrm>
            <a:off x="3052472" y="2007235"/>
            <a:ext cx="3853688" cy="1320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a:endCxn id="59" idx="2"/>
          </p:cNvCxnSpPr>
          <p:nvPr/>
        </p:nvCxnSpPr>
        <p:spPr>
          <a:xfrm>
            <a:off x="2970488" y="2142615"/>
            <a:ext cx="3777445" cy="3414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endCxn id="58" idx="2"/>
          </p:cNvCxnSpPr>
          <p:nvPr/>
        </p:nvCxnSpPr>
        <p:spPr>
          <a:xfrm>
            <a:off x="2922297" y="2138045"/>
            <a:ext cx="3680023" cy="2241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a:endCxn id="65" idx="0"/>
          </p:cNvCxnSpPr>
          <p:nvPr/>
        </p:nvCxnSpPr>
        <p:spPr>
          <a:xfrm>
            <a:off x="2922297" y="2167890"/>
            <a:ext cx="2283513" cy="3090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a:endCxn id="66" idx="0"/>
          </p:cNvCxnSpPr>
          <p:nvPr/>
        </p:nvCxnSpPr>
        <p:spPr>
          <a:xfrm>
            <a:off x="2851812" y="2218055"/>
            <a:ext cx="160655" cy="2394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 Box 55"/>
          <p:cNvSpPr txBox="1"/>
          <p:nvPr/>
        </p:nvSpPr>
        <p:spPr>
          <a:xfrm>
            <a:off x="2245069" y="2221546"/>
            <a:ext cx="1114425" cy="275590"/>
          </a:xfrm>
          <a:prstGeom prst="rect">
            <a:avLst/>
          </a:prstGeom>
          <a:noFill/>
        </p:spPr>
        <p:txBody>
          <a:bodyPr wrap="square" rtlCol="0">
            <a:spAutoFit/>
          </a:bodyPr>
          <a:lstStyle/>
          <a:p>
            <a:r>
              <a:rPr lang="en-US" sz="1200" dirty="0"/>
              <a:t>User</a:t>
            </a:r>
          </a:p>
        </p:txBody>
      </p:sp>
      <p:sp>
        <p:nvSpPr>
          <p:cNvPr id="60" name="Oval 59"/>
          <p:cNvSpPr/>
          <p:nvPr/>
        </p:nvSpPr>
        <p:spPr>
          <a:xfrm>
            <a:off x="2400326" y="1680845"/>
            <a:ext cx="130810" cy="1206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1" name="Straight Connector 60"/>
          <p:cNvCxnSpPr>
            <a:stCxn id="60" idx="4"/>
          </p:cNvCxnSpPr>
          <p:nvPr/>
        </p:nvCxnSpPr>
        <p:spPr>
          <a:xfrm>
            <a:off x="2465731" y="1801495"/>
            <a:ext cx="5080" cy="251460"/>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2327936" y="1861820"/>
            <a:ext cx="281305" cy="0"/>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p:cNvCxnSpPr/>
          <p:nvPr/>
        </p:nvCxnSpPr>
        <p:spPr>
          <a:xfrm>
            <a:off x="2468271" y="2057716"/>
            <a:ext cx="151130" cy="14097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flipH="1">
            <a:off x="2345716" y="2052955"/>
            <a:ext cx="120015" cy="130175"/>
          </a:xfrm>
          <a:prstGeom prst="line">
            <a:avLst/>
          </a:prstGeom>
        </p:spPr>
        <p:style>
          <a:lnRef idx="1">
            <a:schemeClr val="dk1"/>
          </a:lnRef>
          <a:fillRef idx="0">
            <a:schemeClr val="dk1"/>
          </a:fillRef>
          <a:effectRef idx="0">
            <a:schemeClr val="dk1"/>
          </a:effectRef>
          <a:fontRef idx="minor">
            <a:schemeClr val="tx1"/>
          </a:fontRef>
        </p:style>
      </p:cxnSp>
      <p:sp>
        <p:nvSpPr>
          <p:cNvPr id="35" name="Rectangles 83">
            <a:extLst>
              <a:ext uri="{FF2B5EF4-FFF2-40B4-BE49-F238E27FC236}">
                <a16:creationId xmlns:a16="http://schemas.microsoft.com/office/drawing/2014/main" id="{3E1AE7BD-D8D3-E354-00CD-49EA5CE5C2E1}"/>
              </a:ext>
            </a:extLst>
          </p:cNvPr>
          <p:cNvSpPr/>
          <p:nvPr/>
        </p:nvSpPr>
        <p:spPr>
          <a:xfrm>
            <a:off x="3621935" y="196898"/>
            <a:ext cx="3167749" cy="275590"/>
          </a:xfrm>
          <a:prstGeom prst="rect">
            <a:avLst/>
          </a:prstGeom>
          <a:solidFill>
            <a:srgbClr val="F5B398"/>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User</a:t>
            </a:r>
          </a:p>
        </p:txBody>
      </p:sp>
      <p:sp>
        <p:nvSpPr>
          <p:cNvPr id="37" name="Oval 36">
            <a:extLst>
              <a:ext uri="{FF2B5EF4-FFF2-40B4-BE49-F238E27FC236}">
                <a16:creationId xmlns:a16="http://schemas.microsoft.com/office/drawing/2014/main" id="{4C72A279-CB9F-1B6C-E031-EB7C9F0F6B93}"/>
              </a:ext>
            </a:extLst>
          </p:cNvPr>
          <p:cNvSpPr/>
          <p:nvPr/>
        </p:nvSpPr>
        <p:spPr>
          <a:xfrm>
            <a:off x="6747933" y="762000"/>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Login and Logout from System</a:t>
            </a:r>
          </a:p>
        </p:txBody>
      </p:sp>
      <p:sp>
        <p:nvSpPr>
          <p:cNvPr id="47" name="Oval 46">
            <a:extLst>
              <a:ext uri="{FF2B5EF4-FFF2-40B4-BE49-F238E27FC236}">
                <a16:creationId xmlns:a16="http://schemas.microsoft.com/office/drawing/2014/main" id="{2B3FDD2C-4604-F6C2-7B91-CBE6B501FE6E}"/>
              </a:ext>
            </a:extLst>
          </p:cNvPr>
          <p:cNvSpPr/>
          <p:nvPr/>
        </p:nvSpPr>
        <p:spPr>
          <a:xfrm>
            <a:off x="6906160" y="2855561"/>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solidFill>
                  <a:schemeClr val="tx1"/>
                </a:solidFill>
              </a:rPr>
              <a:t>Change Account Password </a:t>
            </a:r>
          </a:p>
        </p:txBody>
      </p:sp>
      <p:sp>
        <p:nvSpPr>
          <p:cNvPr id="57" name="Oval 56">
            <a:extLst>
              <a:ext uri="{FF2B5EF4-FFF2-40B4-BE49-F238E27FC236}">
                <a16:creationId xmlns:a16="http://schemas.microsoft.com/office/drawing/2014/main" id="{14960C27-5C2C-63F7-A357-EF3B8F99C4CE}"/>
              </a:ext>
            </a:extLst>
          </p:cNvPr>
          <p:cNvSpPr/>
          <p:nvPr/>
        </p:nvSpPr>
        <p:spPr>
          <a:xfrm>
            <a:off x="6703060" y="1805432"/>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a:solidFill>
                  <a:schemeClr val="tx1"/>
                </a:solidFill>
              </a:rPr>
              <a:t>Update My Profile</a:t>
            </a:r>
            <a:endParaRPr lang="en-US" sz="1800" dirty="0">
              <a:solidFill>
                <a:schemeClr val="tx1"/>
              </a:solidFill>
            </a:endParaRPr>
          </a:p>
        </p:txBody>
      </p:sp>
      <p:sp>
        <p:nvSpPr>
          <p:cNvPr id="58" name="Oval 57">
            <a:extLst>
              <a:ext uri="{FF2B5EF4-FFF2-40B4-BE49-F238E27FC236}">
                <a16:creationId xmlns:a16="http://schemas.microsoft.com/office/drawing/2014/main" id="{7EA31EA7-C407-4978-5317-BE0CF040A0E1}"/>
              </a:ext>
            </a:extLst>
          </p:cNvPr>
          <p:cNvSpPr/>
          <p:nvPr/>
        </p:nvSpPr>
        <p:spPr>
          <a:xfrm>
            <a:off x="6602320" y="3907026"/>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a:solidFill>
                  <a:schemeClr val="tx1"/>
                </a:solidFill>
              </a:rPr>
              <a:t>search Product</a:t>
            </a:r>
            <a:endParaRPr lang="en-IN" altLang="en-US" sz="1800" dirty="0">
              <a:solidFill>
                <a:schemeClr val="tx1"/>
              </a:solidFill>
            </a:endParaRPr>
          </a:p>
        </p:txBody>
      </p:sp>
      <p:sp>
        <p:nvSpPr>
          <p:cNvPr id="59" name="Oval 58">
            <a:extLst>
              <a:ext uri="{FF2B5EF4-FFF2-40B4-BE49-F238E27FC236}">
                <a16:creationId xmlns:a16="http://schemas.microsoft.com/office/drawing/2014/main" id="{82EC1E8C-3FC9-8926-EDF5-0291A24C7112}"/>
              </a:ext>
            </a:extLst>
          </p:cNvPr>
          <p:cNvSpPr/>
          <p:nvPr/>
        </p:nvSpPr>
        <p:spPr>
          <a:xfrm>
            <a:off x="6747933" y="5084749"/>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View Product Details</a:t>
            </a:r>
          </a:p>
        </p:txBody>
      </p:sp>
      <p:sp>
        <p:nvSpPr>
          <p:cNvPr id="65" name="Oval 64">
            <a:extLst>
              <a:ext uri="{FF2B5EF4-FFF2-40B4-BE49-F238E27FC236}">
                <a16:creationId xmlns:a16="http://schemas.microsoft.com/office/drawing/2014/main" id="{604CEAC4-A4AB-1B75-BEBC-AAF0D182E646}"/>
              </a:ext>
            </a:extLst>
          </p:cNvPr>
          <p:cNvSpPr/>
          <p:nvPr/>
        </p:nvSpPr>
        <p:spPr>
          <a:xfrm>
            <a:off x="3978143" y="5258575"/>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a:solidFill>
                  <a:schemeClr val="tx1"/>
                </a:solidFill>
              </a:rPr>
              <a:t>Add To Cart</a:t>
            </a:r>
            <a:endParaRPr lang="en-IN" altLang="en-US" sz="1800" dirty="0">
              <a:solidFill>
                <a:schemeClr val="tx1"/>
              </a:solidFill>
            </a:endParaRPr>
          </a:p>
        </p:txBody>
      </p:sp>
      <p:sp>
        <p:nvSpPr>
          <p:cNvPr id="66" name="Oval 65">
            <a:extLst>
              <a:ext uri="{FF2B5EF4-FFF2-40B4-BE49-F238E27FC236}">
                <a16:creationId xmlns:a16="http://schemas.microsoft.com/office/drawing/2014/main" id="{97B9EB85-8B4A-F3D2-0094-BCF960831FB0}"/>
              </a:ext>
            </a:extLst>
          </p:cNvPr>
          <p:cNvSpPr/>
          <p:nvPr/>
        </p:nvSpPr>
        <p:spPr>
          <a:xfrm>
            <a:off x="1784800" y="4612309"/>
            <a:ext cx="2455334" cy="94488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altLang="en-US" sz="1800" dirty="0">
                <a:solidFill>
                  <a:schemeClr val="tx1"/>
                </a:solidFill>
              </a:rPr>
              <a:t>Make Payment</a:t>
            </a:r>
          </a:p>
        </p:txBody>
      </p:sp>
    </p:spTree>
    <p:extLst>
      <p:ext uri="{BB962C8B-B14F-4D97-AF65-F5344CB8AC3E}">
        <p14:creationId xmlns:p14="http://schemas.microsoft.com/office/powerpoint/2010/main" val="174449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TotalTime>
  <Words>1131</Words>
  <Application>Microsoft Office PowerPoint</Application>
  <PresentationFormat>Widescreen</PresentationFormat>
  <Paragraphs>164</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Symbol</vt:lpstr>
      <vt:lpstr>Times New Roman</vt:lpstr>
      <vt:lpstr>Office Theme</vt:lpstr>
      <vt:lpstr>THE MEDTECH</vt:lpstr>
      <vt:lpstr>Point to be Discuss through out the Presentation</vt:lpstr>
      <vt:lpstr>Introduction</vt:lpstr>
      <vt:lpstr>PowerPoint Presentation</vt:lpstr>
      <vt:lpstr>Objective</vt:lpstr>
      <vt:lpstr>             Unified Modelling language                        (UML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Diagram</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vt:lpstr>
      <vt:lpstr>Screenshots</vt:lpstr>
      <vt:lpstr>Specifications</vt:lpstr>
      <vt:lpstr>Software And HardwareRequirement</vt:lpstr>
      <vt:lpstr>Advantages</vt:lpstr>
      <vt:lpstr>Disadvantages</vt:lpstr>
      <vt:lpstr>Conclusion</vt:lpstr>
      <vt:lpstr>Future Enhancement</vt:lpstr>
      <vt:lpstr>PowerPoint Presentation</vt:lpstr>
      <vt:lpstr>PowerPoint Presentation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BOOKTOWN</dc:title>
  <dc:creator>Kshitij Chandan</dc:creator>
  <cp:lastModifiedBy>ashutosh cheke</cp:lastModifiedBy>
  <cp:revision>21</cp:revision>
  <dcterms:created xsi:type="dcterms:W3CDTF">2023-03-10T04:40:53Z</dcterms:created>
  <dcterms:modified xsi:type="dcterms:W3CDTF">2023-03-11T06:54:53Z</dcterms:modified>
</cp:coreProperties>
</file>